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3"/>
  </p:notesMasterIdLst>
  <p:sldIdLst>
    <p:sldId id="256" r:id="rId2"/>
    <p:sldId id="257" r:id="rId3"/>
    <p:sldId id="258" r:id="rId4"/>
    <p:sldId id="266" r:id="rId5"/>
    <p:sldId id="259" r:id="rId6"/>
    <p:sldId id="260" r:id="rId7"/>
    <p:sldId id="268" r:id="rId8"/>
    <p:sldId id="267" r:id="rId9"/>
    <p:sldId id="262" r:id="rId10"/>
    <p:sldId id="263" r:id="rId11"/>
    <p:sldId id="264" r:id="rId12"/>
  </p:sldIdLst>
  <p:sldSz cx="10691813" cy="75596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EB0B2"/>
    <a:srgbClr val="FD9774"/>
    <a:srgbClr val="EF794E"/>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74"/>
    <p:restoredTop sz="94705"/>
  </p:normalViewPr>
  <p:slideViewPr>
    <p:cSldViewPr snapToGrid="0" snapToObjects="1">
      <p:cViewPr>
        <p:scale>
          <a:sx n="120" d="100"/>
          <a:sy n="120" d="100"/>
        </p:scale>
        <p:origin x="216" y="-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E68D3F-A3C3-0544-A4E9-EBCE601961ED}" type="datetimeFigureOut">
              <a:rPr lang="ru-RU" smtClean="0"/>
              <a:t>12.03.2021</a:t>
            </a:fld>
            <a:endParaRPr lang="ru-RU"/>
          </a:p>
        </p:txBody>
      </p:sp>
      <p:sp>
        <p:nvSpPr>
          <p:cNvPr id="4" name="Образ слайда 3"/>
          <p:cNvSpPr>
            <a:spLocks noGrp="1" noRot="1" noChangeAspect="1"/>
          </p:cNvSpPr>
          <p:nvPr>
            <p:ph type="sldImg" idx="2"/>
          </p:nvPr>
        </p:nvSpPr>
        <p:spPr>
          <a:xfrm>
            <a:off x="1246188" y="1143000"/>
            <a:ext cx="4365625"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686F58-F870-0245-B46C-6975B3668319}" type="slidenum">
              <a:rPr lang="ru-RU" smtClean="0"/>
              <a:t>‹#›</a:t>
            </a:fld>
            <a:endParaRPr lang="ru-RU"/>
          </a:p>
        </p:txBody>
      </p:sp>
    </p:spTree>
    <p:extLst>
      <p:ext uri="{BB962C8B-B14F-4D97-AF65-F5344CB8AC3E}">
        <p14:creationId xmlns:p14="http://schemas.microsoft.com/office/powerpoint/2010/main" val="17099477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686F58-F870-0245-B46C-6975B3668319}" type="slidenum">
              <a:rPr lang="ru-RU" smtClean="0"/>
              <a:t>6</a:t>
            </a:fld>
            <a:endParaRPr lang="ru-RU"/>
          </a:p>
        </p:txBody>
      </p:sp>
    </p:spTree>
    <p:extLst>
      <p:ext uri="{BB962C8B-B14F-4D97-AF65-F5344CB8AC3E}">
        <p14:creationId xmlns:p14="http://schemas.microsoft.com/office/powerpoint/2010/main" val="793231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801886" y="1237197"/>
            <a:ext cx="9088041" cy="2631887"/>
          </a:xfrm>
        </p:spPr>
        <p:txBody>
          <a:bodyPr anchor="b"/>
          <a:lstStyle>
            <a:lvl1pPr algn="ctr">
              <a:defRPr sz="6614"/>
            </a:lvl1pPr>
          </a:lstStyle>
          <a:p>
            <a:r>
              <a:rPr lang="ru-RU"/>
              <a:t>Образец заголовка</a:t>
            </a:r>
            <a:endParaRPr lang="en-US" dirty="0"/>
          </a:p>
        </p:txBody>
      </p:sp>
      <p:sp>
        <p:nvSpPr>
          <p:cNvPr id="3" name="Subtitle 2"/>
          <p:cNvSpPr>
            <a:spLocks noGrp="1"/>
          </p:cNvSpPr>
          <p:nvPr>
            <p:ph type="subTitle" idx="1"/>
          </p:nvPr>
        </p:nvSpPr>
        <p:spPr>
          <a:xfrm>
            <a:off x="1336477" y="3970580"/>
            <a:ext cx="8018860" cy="1825171"/>
          </a:xfrm>
        </p:spPr>
        <p:txBody>
          <a:bodyPr/>
          <a:lstStyle>
            <a:lvl1pPr marL="0" indent="0" algn="ctr">
              <a:buNone/>
              <a:defRPr sz="2646"/>
            </a:lvl1pPr>
            <a:lvl2pPr marL="503972" indent="0" algn="ctr">
              <a:buNone/>
              <a:defRPr sz="2205"/>
            </a:lvl2pPr>
            <a:lvl3pPr marL="1007943" indent="0" algn="ctr">
              <a:buNone/>
              <a:defRPr sz="1984"/>
            </a:lvl3pPr>
            <a:lvl4pPr marL="1511915" indent="0" algn="ctr">
              <a:buNone/>
              <a:defRPr sz="1764"/>
            </a:lvl4pPr>
            <a:lvl5pPr marL="2015886" indent="0" algn="ctr">
              <a:buNone/>
              <a:defRPr sz="1764"/>
            </a:lvl5pPr>
            <a:lvl6pPr marL="2519858" indent="0" algn="ctr">
              <a:buNone/>
              <a:defRPr sz="1764"/>
            </a:lvl6pPr>
            <a:lvl7pPr marL="3023829" indent="0" algn="ctr">
              <a:buNone/>
              <a:defRPr sz="1764"/>
            </a:lvl7pPr>
            <a:lvl8pPr marL="3527801" indent="0" algn="ctr">
              <a:buNone/>
              <a:defRPr sz="1764"/>
            </a:lvl8pPr>
            <a:lvl9pPr marL="4031772" indent="0" algn="ctr">
              <a:buNone/>
              <a:defRPr sz="1764"/>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9C227B12-4520-8D4E-8395-05C3BA8B214E}" type="datetimeFigureOut">
              <a:rPr lang="ru-RU" smtClean="0"/>
              <a:t>12.03.2021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0D695F38-EC95-614B-BB5A-3DDD32330C41}" type="slidenum">
              <a:rPr lang="ru-RU" smtClean="0"/>
              <a:t>‹#›</a:t>
            </a:fld>
            <a:endParaRPr lang="ru-RU"/>
          </a:p>
        </p:txBody>
      </p:sp>
    </p:spTree>
    <p:extLst>
      <p:ext uri="{BB962C8B-B14F-4D97-AF65-F5344CB8AC3E}">
        <p14:creationId xmlns:p14="http://schemas.microsoft.com/office/powerpoint/2010/main" val="3826281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9C227B12-4520-8D4E-8395-05C3BA8B214E}" type="datetimeFigureOut">
              <a:rPr lang="ru-RU" smtClean="0"/>
              <a:t>12.03.2021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0D695F38-EC95-614B-BB5A-3DDD32330C41}" type="slidenum">
              <a:rPr lang="ru-RU" smtClean="0"/>
              <a:t>‹#›</a:t>
            </a:fld>
            <a:endParaRPr lang="ru-RU"/>
          </a:p>
        </p:txBody>
      </p:sp>
    </p:spTree>
    <p:extLst>
      <p:ext uri="{BB962C8B-B14F-4D97-AF65-F5344CB8AC3E}">
        <p14:creationId xmlns:p14="http://schemas.microsoft.com/office/powerpoint/2010/main" val="29801825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51329" y="402483"/>
            <a:ext cx="2305422" cy="6406475"/>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735063" y="402483"/>
            <a:ext cx="6782619" cy="640647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9C227B12-4520-8D4E-8395-05C3BA8B214E}" type="datetimeFigureOut">
              <a:rPr lang="ru-RU" smtClean="0"/>
              <a:t>12.03.2021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0D695F38-EC95-614B-BB5A-3DDD32330C41}" type="slidenum">
              <a:rPr lang="ru-RU" smtClean="0"/>
              <a:t>‹#›</a:t>
            </a:fld>
            <a:endParaRPr lang="ru-RU"/>
          </a:p>
        </p:txBody>
      </p:sp>
    </p:spTree>
    <p:extLst>
      <p:ext uri="{BB962C8B-B14F-4D97-AF65-F5344CB8AC3E}">
        <p14:creationId xmlns:p14="http://schemas.microsoft.com/office/powerpoint/2010/main" val="4233673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9C227B12-4520-8D4E-8395-05C3BA8B214E}" type="datetimeFigureOut">
              <a:rPr lang="ru-RU" smtClean="0"/>
              <a:t>12.03.2021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0D695F38-EC95-614B-BB5A-3DDD32330C41}" type="slidenum">
              <a:rPr lang="ru-RU" smtClean="0"/>
              <a:t>‹#›</a:t>
            </a:fld>
            <a:endParaRPr lang="ru-RU"/>
          </a:p>
        </p:txBody>
      </p:sp>
    </p:spTree>
    <p:extLst>
      <p:ext uri="{BB962C8B-B14F-4D97-AF65-F5344CB8AC3E}">
        <p14:creationId xmlns:p14="http://schemas.microsoft.com/office/powerpoint/2010/main" val="125980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729494" y="1884671"/>
            <a:ext cx="9221689" cy="3144614"/>
          </a:xfrm>
        </p:spPr>
        <p:txBody>
          <a:bodyPr anchor="b"/>
          <a:lstStyle>
            <a:lvl1pPr>
              <a:defRPr sz="6614"/>
            </a:lvl1pPr>
          </a:lstStyle>
          <a:p>
            <a:r>
              <a:rPr lang="ru-RU"/>
              <a:t>Образец заголовка</a:t>
            </a:r>
            <a:endParaRPr lang="en-US" dirty="0"/>
          </a:p>
        </p:txBody>
      </p:sp>
      <p:sp>
        <p:nvSpPr>
          <p:cNvPr id="3" name="Text Placeholder 2"/>
          <p:cNvSpPr>
            <a:spLocks noGrp="1"/>
          </p:cNvSpPr>
          <p:nvPr>
            <p:ph type="body" idx="1"/>
          </p:nvPr>
        </p:nvSpPr>
        <p:spPr>
          <a:xfrm>
            <a:off x="729494" y="5059035"/>
            <a:ext cx="9221689" cy="1653678"/>
          </a:xfrm>
        </p:spPr>
        <p:txBody>
          <a:bodyPr/>
          <a:lstStyle>
            <a:lvl1pPr marL="0" indent="0">
              <a:buNone/>
              <a:defRPr sz="2646">
                <a:solidFill>
                  <a:schemeClr val="tx1"/>
                </a:solidFill>
              </a:defRPr>
            </a:lvl1pPr>
            <a:lvl2pPr marL="503972" indent="0">
              <a:buNone/>
              <a:defRPr sz="2205">
                <a:solidFill>
                  <a:schemeClr val="tx1">
                    <a:tint val="75000"/>
                  </a:schemeClr>
                </a:solidFill>
              </a:defRPr>
            </a:lvl2pPr>
            <a:lvl3pPr marL="1007943" indent="0">
              <a:buNone/>
              <a:defRPr sz="1984">
                <a:solidFill>
                  <a:schemeClr val="tx1">
                    <a:tint val="75000"/>
                  </a:schemeClr>
                </a:solidFill>
              </a:defRPr>
            </a:lvl3pPr>
            <a:lvl4pPr marL="1511915" indent="0">
              <a:buNone/>
              <a:defRPr sz="1764">
                <a:solidFill>
                  <a:schemeClr val="tx1">
                    <a:tint val="75000"/>
                  </a:schemeClr>
                </a:solidFill>
              </a:defRPr>
            </a:lvl4pPr>
            <a:lvl5pPr marL="2015886" indent="0">
              <a:buNone/>
              <a:defRPr sz="1764">
                <a:solidFill>
                  <a:schemeClr val="tx1">
                    <a:tint val="75000"/>
                  </a:schemeClr>
                </a:solidFill>
              </a:defRPr>
            </a:lvl5pPr>
            <a:lvl6pPr marL="2519858" indent="0">
              <a:buNone/>
              <a:defRPr sz="1764">
                <a:solidFill>
                  <a:schemeClr val="tx1">
                    <a:tint val="75000"/>
                  </a:schemeClr>
                </a:solidFill>
              </a:defRPr>
            </a:lvl6pPr>
            <a:lvl7pPr marL="3023829" indent="0">
              <a:buNone/>
              <a:defRPr sz="1764">
                <a:solidFill>
                  <a:schemeClr val="tx1">
                    <a:tint val="75000"/>
                  </a:schemeClr>
                </a:solidFill>
              </a:defRPr>
            </a:lvl7pPr>
            <a:lvl8pPr marL="3527801" indent="0">
              <a:buNone/>
              <a:defRPr sz="1764">
                <a:solidFill>
                  <a:schemeClr val="tx1">
                    <a:tint val="75000"/>
                  </a:schemeClr>
                </a:solidFill>
              </a:defRPr>
            </a:lvl8pPr>
            <a:lvl9pPr marL="4031772" indent="0">
              <a:buNone/>
              <a:defRPr sz="1764">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9C227B12-4520-8D4E-8395-05C3BA8B214E}" type="datetimeFigureOut">
              <a:rPr lang="ru-RU" smtClean="0"/>
              <a:t>12.03.2021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0D695F38-EC95-614B-BB5A-3DDD32330C41}" type="slidenum">
              <a:rPr lang="ru-RU" smtClean="0"/>
              <a:t>‹#›</a:t>
            </a:fld>
            <a:endParaRPr lang="ru-RU"/>
          </a:p>
        </p:txBody>
      </p:sp>
    </p:spTree>
    <p:extLst>
      <p:ext uri="{BB962C8B-B14F-4D97-AF65-F5344CB8AC3E}">
        <p14:creationId xmlns:p14="http://schemas.microsoft.com/office/powerpoint/2010/main" val="1971328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735062" y="2012414"/>
            <a:ext cx="4544021" cy="4796544"/>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5412730" y="2012414"/>
            <a:ext cx="4544021" cy="4796544"/>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9C227B12-4520-8D4E-8395-05C3BA8B214E}" type="datetimeFigureOut">
              <a:rPr lang="ru-RU" smtClean="0"/>
              <a:t>12.03.2021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D695F38-EC95-614B-BB5A-3DDD32330C41}" type="slidenum">
              <a:rPr lang="ru-RU" smtClean="0"/>
              <a:t>‹#›</a:t>
            </a:fld>
            <a:endParaRPr lang="ru-RU"/>
          </a:p>
        </p:txBody>
      </p:sp>
    </p:spTree>
    <p:extLst>
      <p:ext uri="{BB962C8B-B14F-4D97-AF65-F5344CB8AC3E}">
        <p14:creationId xmlns:p14="http://schemas.microsoft.com/office/powerpoint/2010/main" val="856610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736455" y="402484"/>
            <a:ext cx="9221689" cy="1461188"/>
          </a:xfrm>
        </p:spPr>
        <p:txBody>
          <a:bodyPr/>
          <a:lstStyle/>
          <a:p>
            <a:r>
              <a:rPr lang="ru-RU"/>
              <a:t>Образец заголовка</a:t>
            </a:r>
            <a:endParaRPr lang="en-US" dirty="0"/>
          </a:p>
        </p:txBody>
      </p:sp>
      <p:sp>
        <p:nvSpPr>
          <p:cNvPr id="3" name="Text Placeholder 2"/>
          <p:cNvSpPr>
            <a:spLocks noGrp="1"/>
          </p:cNvSpPr>
          <p:nvPr>
            <p:ph type="body" idx="1"/>
          </p:nvPr>
        </p:nvSpPr>
        <p:spPr>
          <a:xfrm>
            <a:off x="736456" y="1853171"/>
            <a:ext cx="4523137"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ru-RU"/>
              <a:t>Образец текста</a:t>
            </a:r>
          </a:p>
        </p:txBody>
      </p:sp>
      <p:sp>
        <p:nvSpPr>
          <p:cNvPr id="4" name="Content Placeholder 3"/>
          <p:cNvSpPr>
            <a:spLocks noGrp="1"/>
          </p:cNvSpPr>
          <p:nvPr>
            <p:ph sz="half" idx="2"/>
          </p:nvPr>
        </p:nvSpPr>
        <p:spPr>
          <a:xfrm>
            <a:off x="736456" y="2761381"/>
            <a:ext cx="4523137" cy="4061576"/>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5412731" y="1853171"/>
            <a:ext cx="4545413"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ru-RU"/>
              <a:t>Образец текста</a:t>
            </a:r>
          </a:p>
        </p:txBody>
      </p:sp>
      <p:sp>
        <p:nvSpPr>
          <p:cNvPr id="6" name="Content Placeholder 5"/>
          <p:cNvSpPr>
            <a:spLocks noGrp="1"/>
          </p:cNvSpPr>
          <p:nvPr>
            <p:ph sz="quarter" idx="4"/>
          </p:nvPr>
        </p:nvSpPr>
        <p:spPr>
          <a:xfrm>
            <a:off x="5412731" y="2761381"/>
            <a:ext cx="4545413" cy="4061576"/>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9C227B12-4520-8D4E-8395-05C3BA8B214E}" type="datetimeFigureOut">
              <a:rPr lang="ru-RU" smtClean="0"/>
              <a:t>12.03.2021</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0D695F38-EC95-614B-BB5A-3DDD32330C41}" type="slidenum">
              <a:rPr lang="ru-RU" smtClean="0"/>
              <a:t>‹#›</a:t>
            </a:fld>
            <a:endParaRPr lang="ru-RU"/>
          </a:p>
        </p:txBody>
      </p:sp>
    </p:spTree>
    <p:extLst>
      <p:ext uri="{BB962C8B-B14F-4D97-AF65-F5344CB8AC3E}">
        <p14:creationId xmlns:p14="http://schemas.microsoft.com/office/powerpoint/2010/main" val="1615269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9C227B12-4520-8D4E-8395-05C3BA8B214E}" type="datetimeFigureOut">
              <a:rPr lang="ru-RU" smtClean="0"/>
              <a:t>12.03.2021</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0D695F38-EC95-614B-BB5A-3DDD32330C41}" type="slidenum">
              <a:rPr lang="ru-RU" smtClean="0"/>
              <a:t>‹#›</a:t>
            </a:fld>
            <a:endParaRPr lang="ru-RU"/>
          </a:p>
        </p:txBody>
      </p:sp>
    </p:spTree>
    <p:extLst>
      <p:ext uri="{BB962C8B-B14F-4D97-AF65-F5344CB8AC3E}">
        <p14:creationId xmlns:p14="http://schemas.microsoft.com/office/powerpoint/2010/main" val="2123042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227B12-4520-8D4E-8395-05C3BA8B214E}" type="datetimeFigureOut">
              <a:rPr lang="ru-RU" smtClean="0"/>
              <a:t>12.03.2021</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0D695F38-EC95-614B-BB5A-3DDD32330C41}" type="slidenum">
              <a:rPr lang="ru-RU" smtClean="0"/>
              <a:t>‹#›</a:t>
            </a:fld>
            <a:endParaRPr lang="ru-RU"/>
          </a:p>
        </p:txBody>
      </p:sp>
    </p:spTree>
    <p:extLst>
      <p:ext uri="{BB962C8B-B14F-4D97-AF65-F5344CB8AC3E}">
        <p14:creationId xmlns:p14="http://schemas.microsoft.com/office/powerpoint/2010/main" val="19001781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736455" y="503978"/>
            <a:ext cx="3448388" cy="1763924"/>
          </a:xfrm>
        </p:spPr>
        <p:txBody>
          <a:bodyPr anchor="b"/>
          <a:lstStyle>
            <a:lvl1pPr>
              <a:defRPr sz="3527"/>
            </a:lvl1pPr>
          </a:lstStyle>
          <a:p>
            <a:r>
              <a:rPr lang="ru-RU"/>
              <a:t>Образец заголовка</a:t>
            </a:r>
            <a:endParaRPr lang="en-US" dirty="0"/>
          </a:p>
        </p:txBody>
      </p:sp>
      <p:sp>
        <p:nvSpPr>
          <p:cNvPr id="3" name="Content Placeholder 2"/>
          <p:cNvSpPr>
            <a:spLocks noGrp="1"/>
          </p:cNvSpPr>
          <p:nvPr>
            <p:ph idx="1"/>
          </p:nvPr>
        </p:nvSpPr>
        <p:spPr>
          <a:xfrm>
            <a:off x="4545413" y="1088455"/>
            <a:ext cx="5412730" cy="5372269"/>
          </a:xfrm>
        </p:spPr>
        <p:txBody>
          <a:bodyPr/>
          <a:lstStyle>
            <a:lvl1pPr>
              <a:defRPr sz="3527"/>
            </a:lvl1pPr>
            <a:lvl2pPr>
              <a:defRPr sz="3086"/>
            </a:lvl2pPr>
            <a:lvl3pPr>
              <a:defRPr sz="2646"/>
            </a:lvl3pPr>
            <a:lvl4pPr>
              <a:defRPr sz="2205"/>
            </a:lvl4pPr>
            <a:lvl5pPr>
              <a:defRPr sz="2205"/>
            </a:lvl5pPr>
            <a:lvl6pPr>
              <a:defRPr sz="2205"/>
            </a:lvl6pPr>
            <a:lvl7pPr>
              <a:defRPr sz="2205"/>
            </a:lvl7pPr>
            <a:lvl8pPr>
              <a:defRPr sz="2205"/>
            </a:lvl8pPr>
            <a:lvl9pPr>
              <a:defRPr sz="2205"/>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736455" y="2267902"/>
            <a:ext cx="3448388"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ru-RU"/>
              <a:t>Образец текста</a:t>
            </a:r>
          </a:p>
        </p:txBody>
      </p:sp>
      <p:sp>
        <p:nvSpPr>
          <p:cNvPr id="5" name="Date Placeholder 4"/>
          <p:cNvSpPr>
            <a:spLocks noGrp="1"/>
          </p:cNvSpPr>
          <p:nvPr>
            <p:ph type="dt" sz="half" idx="10"/>
          </p:nvPr>
        </p:nvSpPr>
        <p:spPr/>
        <p:txBody>
          <a:bodyPr/>
          <a:lstStyle/>
          <a:p>
            <a:fld id="{9C227B12-4520-8D4E-8395-05C3BA8B214E}" type="datetimeFigureOut">
              <a:rPr lang="ru-RU" smtClean="0"/>
              <a:t>12.03.2021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D695F38-EC95-614B-BB5A-3DDD32330C41}" type="slidenum">
              <a:rPr lang="ru-RU" smtClean="0"/>
              <a:t>‹#›</a:t>
            </a:fld>
            <a:endParaRPr lang="ru-RU"/>
          </a:p>
        </p:txBody>
      </p:sp>
    </p:spTree>
    <p:extLst>
      <p:ext uri="{BB962C8B-B14F-4D97-AF65-F5344CB8AC3E}">
        <p14:creationId xmlns:p14="http://schemas.microsoft.com/office/powerpoint/2010/main" val="116113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736455" y="503978"/>
            <a:ext cx="3448388" cy="1763924"/>
          </a:xfrm>
        </p:spPr>
        <p:txBody>
          <a:bodyPr anchor="b"/>
          <a:lstStyle>
            <a:lvl1pPr>
              <a:defRPr sz="3527"/>
            </a:lvl1pPr>
          </a:lstStyle>
          <a:p>
            <a:r>
              <a:rPr lang="ru-RU"/>
              <a:t>Образец заголовка</a:t>
            </a:r>
            <a:endParaRPr lang="en-US" dirty="0"/>
          </a:p>
        </p:txBody>
      </p:sp>
      <p:sp>
        <p:nvSpPr>
          <p:cNvPr id="3" name="Picture Placeholder 2"/>
          <p:cNvSpPr>
            <a:spLocks noGrp="1" noChangeAspect="1"/>
          </p:cNvSpPr>
          <p:nvPr>
            <p:ph type="pic" idx="1"/>
          </p:nvPr>
        </p:nvSpPr>
        <p:spPr>
          <a:xfrm>
            <a:off x="4545413" y="1088455"/>
            <a:ext cx="5412730" cy="5372269"/>
          </a:xfrm>
        </p:spPr>
        <p:txBody>
          <a:bodyPr anchor="t"/>
          <a:lstStyle>
            <a:lvl1pPr marL="0" indent="0">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ru-RU"/>
              <a:t>Вставка рисунка</a:t>
            </a:r>
            <a:endParaRPr lang="en-US" dirty="0"/>
          </a:p>
        </p:txBody>
      </p:sp>
      <p:sp>
        <p:nvSpPr>
          <p:cNvPr id="4" name="Text Placeholder 3"/>
          <p:cNvSpPr>
            <a:spLocks noGrp="1"/>
          </p:cNvSpPr>
          <p:nvPr>
            <p:ph type="body" sz="half" idx="2"/>
          </p:nvPr>
        </p:nvSpPr>
        <p:spPr>
          <a:xfrm>
            <a:off x="736455" y="2267902"/>
            <a:ext cx="3448388"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ru-RU"/>
              <a:t>Образец текста</a:t>
            </a:r>
          </a:p>
        </p:txBody>
      </p:sp>
      <p:sp>
        <p:nvSpPr>
          <p:cNvPr id="5" name="Date Placeholder 4"/>
          <p:cNvSpPr>
            <a:spLocks noGrp="1"/>
          </p:cNvSpPr>
          <p:nvPr>
            <p:ph type="dt" sz="half" idx="10"/>
          </p:nvPr>
        </p:nvSpPr>
        <p:spPr/>
        <p:txBody>
          <a:bodyPr/>
          <a:lstStyle/>
          <a:p>
            <a:fld id="{9C227B12-4520-8D4E-8395-05C3BA8B214E}" type="datetimeFigureOut">
              <a:rPr lang="ru-RU" smtClean="0"/>
              <a:t>12.03.2021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0D695F38-EC95-614B-BB5A-3DDD32330C41}" type="slidenum">
              <a:rPr lang="ru-RU" smtClean="0"/>
              <a:t>‹#›</a:t>
            </a:fld>
            <a:endParaRPr lang="ru-RU"/>
          </a:p>
        </p:txBody>
      </p:sp>
    </p:spTree>
    <p:extLst>
      <p:ext uri="{BB962C8B-B14F-4D97-AF65-F5344CB8AC3E}">
        <p14:creationId xmlns:p14="http://schemas.microsoft.com/office/powerpoint/2010/main" val="3068318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5062" y="402484"/>
            <a:ext cx="9221689" cy="1461188"/>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735062" y="2012414"/>
            <a:ext cx="9221689" cy="4796544"/>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735062" y="7006700"/>
            <a:ext cx="2405658" cy="402483"/>
          </a:xfrm>
          <a:prstGeom prst="rect">
            <a:avLst/>
          </a:prstGeom>
        </p:spPr>
        <p:txBody>
          <a:bodyPr vert="horz" lIns="91440" tIns="45720" rIns="91440" bIns="45720" rtlCol="0" anchor="ctr"/>
          <a:lstStyle>
            <a:lvl1pPr algn="l">
              <a:defRPr sz="1323">
                <a:solidFill>
                  <a:schemeClr val="tx1">
                    <a:tint val="75000"/>
                  </a:schemeClr>
                </a:solidFill>
              </a:defRPr>
            </a:lvl1pPr>
          </a:lstStyle>
          <a:p>
            <a:fld id="{9C227B12-4520-8D4E-8395-05C3BA8B214E}" type="datetimeFigureOut">
              <a:rPr lang="ru-RU" smtClean="0"/>
              <a:t>12.03.2021</a:t>
            </a:fld>
            <a:endParaRPr lang="ru-RU"/>
          </a:p>
        </p:txBody>
      </p:sp>
      <p:sp>
        <p:nvSpPr>
          <p:cNvPr id="5" name="Footer Placeholder 4"/>
          <p:cNvSpPr>
            <a:spLocks noGrp="1"/>
          </p:cNvSpPr>
          <p:nvPr>
            <p:ph type="ftr" sz="quarter" idx="3"/>
          </p:nvPr>
        </p:nvSpPr>
        <p:spPr>
          <a:xfrm>
            <a:off x="3541663" y="7006700"/>
            <a:ext cx="3608487" cy="402483"/>
          </a:xfrm>
          <a:prstGeom prst="rect">
            <a:avLst/>
          </a:prstGeom>
        </p:spPr>
        <p:txBody>
          <a:bodyPr vert="horz" lIns="91440" tIns="45720" rIns="91440" bIns="45720" rtlCol="0" anchor="ctr"/>
          <a:lstStyle>
            <a:lvl1pPr algn="ctr">
              <a:defRPr sz="1323">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7551093" y="7006700"/>
            <a:ext cx="2405658" cy="402483"/>
          </a:xfrm>
          <a:prstGeom prst="rect">
            <a:avLst/>
          </a:prstGeom>
        </p:spPr>
        <p:txBody>
          <a:bodyPr vert="horz" lIns="91440" tIns="45720" rIns="91440" bIns="45720" rtlCol="0" anchor="ctr"/>
          <a:lstStyle>
            <a:lvl1pPr algn="r">
              <a:defRPr sz="1323">
                <a:solidFill>
                  <a:schemeClr val="tx1">
                    <a:tint val="75000"/>
                  </a:schemeClr>
                </a:solidFill>
              </a:defRPr>
            </a:lvl1pPr>
          </a:lstStyle>
          <a:p>
            <a:fld id="{0D695F38-EC95-614B-BB5A-3DDD32330C41}" type="slidenum">
              <a:rPr lang="ru-RU" smtClean="0"/>
              <a:t>‹#›</a:t>
            </a:fld>
            <a:endParaRPr lang="ru-RU"/>
          </a:p>
        </p:txBody>
      </p:sp>
    </p:spTree>
    <p:extLst>
      <p:ext uri="{BB962C8B-B14F-4D97-AF65-F5344CB8AC3E}">
        <p14:creationId xmlns:p14="http://schemas.microsoft.com/office/powerpoint/2010/main" val="12790799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007943" rtl="0" eaLnBrk="1" latinLnBrk="0" hangingPunct="1">
        <a:lnSpc>
          <a:spcPct val="90000"/>
        </a:lnSpc>
        <a:spcBef>
          <a:spcPct val="0"/>
        </a:spcBef>
        <a:buNone/>
        <a:defRPr sz="4850" kern="1200">
          <a:solidFill>
            <a:schemeClr val="tx1"/>
          </a:solidFill>
          <a:latin typeface="+mj-lt"/>
          <a:ea typeface="+mj-ea"/>
          <a:cs typeface="+mj-cs"/>
        </a:defRPr>
      </a:lvl1pPr>
    </p:titleStyle>
    <p:bodyStyle>
      <a:lvl1pPr marL="251986" indent="-251986" algn="l" defTabSz="1007943" rtl="0" eaLnBrk="1" latinLnBrk="0" hangingPunct="1">
        <a:lnSpc>
          <a:spcPct val="90000"/>
        </a:lnSpc>
        <a:spcBef>
          <a:spcPts val="1102"/>
        </a:spcBef>
        <a:buFont typeface="Arial" panose="020B0604020202020204" pitchFamily="34" charset="0"/>
        <a:buChar char="•"/>
        <a:defRPr sz="3086" kern="1200">
          <a:solidFill>
            <a:schemeClr val="tx1"/>
          </a:solidFill>
          <a:latin typeface="+mn-lt"/>
          <a:ea typeface="+mn-ea"/>
          <a:cs typeface="+mn-cs"/>
        </a:defRPr>
      </a:lvl1pPr>
      <a:lvl2pPr marL="755957" indent="-251986" algn="l" defTabSz="1007943" rtl="0" eaLnBrk="1" latinLnBrk="0" hangingPunct="1">
        <a:lnSpc>
          <a:spcPct val="90000"/>
        </a:lnSpc>
        <a:spcBef>
          <a:spcPts val="551"/>
        </a:spcBef>
        <a:buFont typeface="Arial" panose="020B0604020202020204" pitchFamily="34" charset="0"/>
        <a:buChar char="•"/>
        <a:defRPr sz="2646" kern="1200">
          <a:solidFill>
            <a:schemeClr val="tx1"/>
          </a:solidFill>
          <a:latin typeface="+mn-lt"/>
          <a:ea typeface="+mn-ea"/>
          <a:cs typeface="+mn-cs"/>
        </a:defRPr>
      </a:lvl2pPr>
      <a:lvl3pPr marL="1259929" indent="-251986" algn="l" defTabSz="1007943" rtl="0" eaLnBrk="1" latinLnBrk="0" hangingPunct="1">
        <a:lnSpc>
          <a:spcPct val="90000"/>
        </a:lnSpc>
        <a:spcBef>
          <a:spcPts val="551"/>
        </a:spcBef>
        <a:buFont typeface="Arial" panose="020B0604020202020204" pitchFamily="34" charset="0"/>
        <a:buChar char="•"/>
        <a:defRPr sz="2205" kern="1200">
          <a:solidFill>
            <a:schemeClr val="tx1"/>
          </a:solidFill>
          <a:latin typeface="+mn-lt"/>
          <a:ea typeface="+mn-ea"/>
          <a:cs typeface="+mn-cs"/>
        </a:defRPr>
      </a:lvl3pPr>
      <a:lvl4pPr marL="1763900"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4pPr>
      <a:lvl5pPr marL="2267872"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5pPr>
      <a:lvl6pPr marL="2771844"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p:bodyStyle>
    <p:otherStyle>
      <a:defPPr>
        <a:defRPr lang="en-US"/>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descr="Изображение выглядит как текст, морс&#10;&#10;Автоматически созданное описание">
            <a:extLst>
              <a:ext uri="{FF2B5EF4-FFF2-40B4-BE49-F238E27FC236}">
                <a16:creationId xmlns:a16="http://schemas.microsoft.com/office/drawing/2014/main" id="{B0EE6F2F-3EC4-9441-8B31-12E6F91051F3}"/>
              </a:ext>
            </a:extLst>
          </p:cNvPr>
          <p:cNvPicPr>
            <a:picLocks noChangeAspect="1"/>
          </p:cNvPicPr>
          <p:nvPr/>
        </p:nvPicPr>
        <p:blipFill>
          <a:blip r:embed="rId2">
            <a:alphaModFix/>
          </a:blip>
          <a:stretch>
            <a:fillRect/>
          </a:stretch>
        </p:blipFill>
        <p:spPr>
          <a:xfrm>
            <a:off x="-149570" y="-108163"/>
            <a:ext cx="10990952" cy="7776000"/>
          </a:xfrm>
          <a:prstGeom prst="rect">
            <a:avLst/>
          </a:prstGeom>
        </p:spPr>
      </p:pic>
      <p:pic>
        <p:nvPicPr>
          <p:cNvPr id="9" name="Рисунок 8">
            <a:extLst>
              <a:ext uri="{FF2B5EF4-FFF2-40B4-BE49-F238E27FC236}">
                <a16:creationId xmlns:a16="http://schemas.microsoft.com/office/drawing/2014/main" id="{CA4470B3-5193-634A-8633-6C2FE4E0A05B}"/>
              </a:ext>
            </a:extLst>
          </p:cNvPr>
          <p:cNvPicPr>
            <a:picLocks noChangeAspect="1"/>
          </p:cNvPicPr>
          <p:nvPr/>
        </p:nvPicPr>
        <p:blipFill>
          <a:blip r:embed="rId3"/>
          <a:stretch>
            <a:fillRect/>
          </a:stretch>
        </p:blipFill>
        <p:spPr>
          <a:xfrm>
            <a:off x="856456" y="2288220"/>
            <a:ext cx="8978900" cy="2679700"/>
          </a:xfrm>
          <a:prstGeom prst="rect">
            <a:avLst/>
          </a:prstGeom>
        </p:spPr>
      </p:pic>
      <p:sp>
        <p:nvSpPr>
          <p:cNvPr id="10" name="TextBox 9">
            <a:extLst>
              <a:ext uri="{FF2B5EF4-FFF2-40B4-BE49-F238E27FC236}">
                <a16:creationId xmlns:a16="http://schemas.microsoft.com/office/drawing/2014/main" id="{517AA80D-5AF3-334A-925A-DFF910EF2E8E}"/>
              </a:ext>
            </a:extLst>
          </p:cNvPr>
          <p:cNvSpPr txBox="1"/>
          <p:nvPr/>
        </p:nvSpPr>
        <p:spPr>
          <a:xfrm>
            <a:off x="3743335" y="6777095"/>
            <a:ext cx="3590521" cy="526683"/>
          </a:xfrm>
          <a:prstGeom prst="rect">
            <a:avLst/>
          </a:prstGeom>
          <a:noFill/>
        </p:spPr>
        <p:txBody>
          <a:bodyPr wrap="square" rtlCol="0">
            <a:spAutoFit/>
          </a:bodyPr>
          <a:lstStyle/>
          <a:p>
            <a:pPr>
              <a:lnSpc>
                <a:spcPts val="1680"/>
              </a:lnSpc>
            </a:pPr>
            <a:r>
              <a:rPr lang="en" sz="1400" i="1" dirty="0">
                <a:latin typeface="Avenir Medium Oblique" panose="02000503020000020003" pitchFamily="2" charset="0"/>
              </a:rPr>
              <a:t>‘It always seems impossible until it's done’</a:t>
            </a:r>
          </a:p>
          <a:p>
            <a:pPr>
              <a:lnSpc>
                <a:spcPts val="1680"/>
              </a:lnSpc>
            </a:pPr>
            <a:r>
              <a:rPr lang="en" sz="1400" dirty="0">
                <a:latin typeface="Avenir Medium" panose="02000503020000020003" pitchFamily="2" charset="0"/>
              </a:rPr>
              <a:t>— Nelson Mandela</a:t>
            </a:r>
          </a:p>
        </p:txBody>
      </p:sp>
      <p:sp>
        <p:nvSpPr>
          <p:cNvPr id="13" name="TextBox 12">
            <a:extLst>
              <a:ext uri="{FF2B5EF4-FFF2-40B4-BE49-F238E27FC236}">
                <a16:creationId xmlns:a16="http://schemas.microsoft.com/office/drawing/2014/main" id="{53AFF723-5EB4-0645-A44D-3DE8C14F95C7}"/>
              </a:ext>
            </a:extLst>
          </p:cNvPr>
          <p:cNvSpPr txBox="1"/>
          <p:nvPr/>
        </p:nvSpPr>
        <p:spPr>
          <a:xfrm>
            <a:off x="9254051" y="6777095"/>
            <a:ext cx="886728" cy="526683"/>
          </a:xfrm>
          <a:prstGeom prst="rect">
            <a:avLst/>
          </a:prstGeom>
          <a:noFill/>
        </p:spPr>
        <p:txBody>
          <a:bodyPr wrap="square" rtlCol="0">
            <a:spAutoFit/>
          </a:bodyPr>
          <a:lstStyle/>
          <a:p>
            <a:pPr>
              <a:lnSpc>
                <a:spcPts val="1680"/>
              </a:lnSpc>
            </a:pPr>
            <a:r>
              <a:rPr lang="en" sz="1400" spc="50" dirty="0">
                <a:latin typeface="Avenir Medium" panose="02000503020000020003" pitchFamily="2" charset="0"/>
              </a:rPr>
              <a:t>January</a:t>
            </a:r>
          </a:p>
          <a:p>
            <a:pPr>
              <a:lnSpc>
                <a:spcPts val="1680"/>
              </a:lnSpc>
            </a:pPr>
            <a:r>
              <a:rPr lang="en" sz="1400" spc="50" dirty="0">
                <a:latin typeface="Avenir Medium" panose="02000503020000020003" pitchFamily="2" charset="0"/>
              </a:rPr>
              <a:t>2021</a:t>
            </a:r>
          </a:p>
        </p:txBody>
      </p:sp>
    </p:spTree>
    <p:extLst>
      <p:ext uri="{BB962C8B-B14F-4D97-AF65-F5344CB8AC3E}">
        <p14:creationId xmlns:p14="http://schemas.microsoft.com/office/powerpoint/2010/main" val="2487142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Рисунок 20">
            <a:extLst>
              <a:ext uri="{FF2B5EF4-FFF2-40B4-BE49-F238E27FC236}">
                <a16:creationId xmlns:a16="http://schemas.microsoft.com/office/drawing/2014/main" id="{554CF92C-661A-5D45-AB21-7A50902B5C20}"/>
              </a:ext>
            </a:extLst>
          </p:cNvPr>
          <p:cNvPicPr>
            <a:picLocks noChangeAspect="1"/>
          </p:cNvPicPr>
          <p:nvPr/>
        </p:nvPicPr>
        <p:blipFill>
          <a:blip r:embed="rId2"/>
          <a:stretch>
            <a:fillRect/>
          </a:stretch>
        </p:blipFill>
        <p:spPr>
          <a:xfrm>
            <a:off x="-111271" y="-108163"/>
            <a:ext cx="10914353" cy="7776000"/>
          </a:xfrm>
          <a:prstGeom prst="rect">
            <a:avLst/>
          </a:prstGeom>
        </p:spPr>
      </p:pic>
      <p:pic>
        <p:nvPicPr>
          <p:cNvPr id="8" name="Рисунок 7">
            <a:extLst>
              <a:ext uri="{FF2B5EF4-FFF2-40B4-BE49-F238E27FC236}">
                <a16:creationId xmlns:a16="http://schemas.microsoft.com/office/drawing/2014/main" id="{9FA09E76-7D5E-1243-B29B-12EEA0A05B9A}"/>
              </a:ext>
            </a:extLst>
          </p:cNvPr>
          <p:cNvPicPr>
            <a:picLocks noChangeAspect="1"/>
          </p:cNvPicPr>
          <p:nvPr/>
        </p:nvPicPr>
        <p:blipFill>
          <a:blip r:embed="rId3"/>
          <a:stretch>
            <a:fillRect/>
          </a:stretch>
        </p:blipFill>
        <p:spPr>
          <a:xfrm>
            <a:off x="7908012" y="260637"/>
            <a:ext cx="2423457" cy="723267"/>
          </a:xfrm>
          <a:prstGeom prst="rect">
            <a:avLst/>
          </a:prstGeom>
        </p:spPr>
      </p:pic>
      <p:sp>
        <p:nvSpPr>
          <p:cNvPr id="13" name="TextBox 12">
            <a:extLst>
              <a:ext uri="{FF2B5EF4-FFF2-40B4-BE49-F238E27FC236}">
                <a16:creationId xmlns:a16="http://schemas.microsoft.com/office/drawing/2014/main" id="{CD272F7A-DBDC-2F47-A6C2-987B89EB5EEF}"/>
              </a:ext>
            </a:extLst>
          </p:cNvPr>
          <p:cNvSpPr txBox="1"/>
          <p:nvPr/>
        </p:nvSpPr>
        <p:spPr>
          <a:xfrm>
            <a:off x="353961" y="240973"/>
            <a:ext cx="5869858" cy="846386"/>
          </a:xfrm>
          <a:prstGeom prst="rect">
            <a:avLst/>
          </a:prstGeom>
          <a:noFill/>
        </p:spPr>
        <p:txBody>
          <a:bodyPr wrap="square" rtlCol="0">
            <a:spAutoFit/>
          </a:bodyPr>
          <a:lstStyle/>
          <a:p>
            <a:r>
              <a:rPr lang="en-US" sz="4900" spc="50" dirty="0">
                <a:latin typeface="Avenir Medium" panose="02000503020000020003" pitchFamily="2" charset="0"/>
              </a:rPr>
              <a:t>Our Contacts</a:t>
            </a:r>
            <a:endParaRPr lang="ru-RU" sz="4900" spc="50" dirty="0"/>
          </a:p>
        </p:txBody>
      </p:sp>
      <p:sp>
        <p:nvSpPr>
          <p:cNvPr id="27" name="TextBox 26">
            <a:extLst>
              <a:ext uri="{FF2B5EF4-FFF2-40B4-BE49-F238E27FC236}">
                <a16:creationId xmlns:a16="http://schemas.microsoft.com/office/drawing/2014/main" id="{41856A99-E1D6-A04F-BBD9-BCD9530470EE}"/>
              </a:ext>
            </a:extLst>
          </p:cNvPr>
          <p:cNvSpPr txBox="1"/>
          <p:nvPr/>
        </p:nvSpPr>
        <p:spPr>
          <a:xfrm>
            <a:off x="7957172" y="6960351"/>
            <a:ext cx="570268" cy="415498"/>
          </a:xfrm>
          <a:prstGeom prst="rect">
            <a:avLst/>
          </a:prstGeom>
          <a:noFill/>
        </p:spPr>
        <p:txBody>
          <a:bodyPr wrap="square" rtlCol="0">
            <a:spAutoFit/>
          </a:bodyPr>
          <a:lstStyle/>
          <a:p>
            <a:r>
              <a:rPr lang="en" sz="2100" spc="100" dirty="0">
                <a:latin typeface="Avenir Medium" panose="02000503020000020003" pitchFamily="2" charset="0"/>
              </a:rPr>
              <a:t>10</a:t>
            </a:r>
            <a:endParaRPr lang="ru-RU" sz="2100" spc="100" dirty="0"/>
          </a:p>
        </p:txBody>
      </p:sp>
      <p:sp>
        <p:nvSpPr>
          <p:cNvPr id="28" name="TextBox 27">
            <a:extLst>
              <a:ext uri="{FF2B5EF4-FFF2-40B4-BE49-F238E27FC236}">
                <a16:creationId xmlns:a16="http://schemas.microsoft.com/office/drawing/2014/main" id="{01771B30-BCC6-D643-A045-BF536ACF7938}"/>
              </a:ext>
            </a:extLst>
          </p:cNvPr>
          <p:cNvSpPr txBox="1"/>
          <p:nvPr/>
        </p:nvSpPr>
        <p:spPr>
          <a:xfrm>
            <a:off x="8615810" y="6993148"/>
            <a:ext cx="1787780" cy="349904"/>
          </a:xfrm>
          <a:prstGeom prst="rect">
            <a:avLst/>
          </a:prstGeom>
          <a:noFill/>
        </p:spPr>
        <p:txBody>
          <a:bodyPr wrap="square" rtlCol="0">
            <a:spAutoFit/>
          </a:bodyPr>
          <a:lstStyle/>
          <a:p>
            <a:pPr>
              <a:lnSpc>
                <a:spcPts val="950"/>
              </a:lnSpc>
            </a:pPr>
            <a:r>
              <a:rPr lang="en" sz="900" spc="50" dirty="0">
                <a:latin typeface="Avenir Medium" panose="02000503020000020003" pitchFamily="2" charset="0"/>
              </a:rPr>
              <a:t>Absolute Return</a:t>
            </a:r>
          </a:p>
          <a:p>
            <a:pPr>
              <a:lnSpc>
                <a:spcPts val="950"/>
              </a:lnSpc>
            </a:pPr>
            <a:r>
              <a:rPr lang="en" sz="900" spc="50" dirty="0">
                <a:latin typeface="Avenir Medium" panose="02000503020000020003" pitchFamily="2" charset="0"/>
              </a:rPr>
              <a:t>Quantitative Management</a:t>
            </a:r>
            <a:endParaRPr lang="ru-RU" sz="900" spc="50" dirty="0"/>
          </a:p>
        </p:txBody>
      </p:sp>
      <p:sp>
        <p:nvSpPr>
          <p:cNvPr id="15" name="TextBox 14">
            <a:extLst>
              <a:ext uri="{FF2B5EF4-FFF2-40B4-BE49-F238E27FC236}">
                <a16:creationId xmlns:a16="http://schemas.microsoft.com/office/drawing/2014/main" id="{E12715D7-78E2-A447-A308-96EAD1BD4A2F}"/>
              </a:ext>
            </a:extLst>
          </p:cNvPr>
          <p:cNvSpPr txBox="1"/>
          <p:nvPr/>
        </p:nvSpPr>
        <p:spPr>
          <a:xfrm>
            <a:off x="430107" y="1496238"/>
            <a:ext cx="3036108" cy="738664"/>
          </a:xfrm>
          <a:prstGeom prst="rect">
            <a:avLst/>
          </a:prstGeom>
          <a:noFill/>
        </p:spPr>
        <p:txBody>
          <a:bodyPr wrap="square" rtlCol="0">
            <a:spAutoFit/>
          </a:bodyPr>
          <a:lstStyle/>
          <a:p>
            <a:r>
              <a:rPr lang="en" sz="2100" dirty="0">
                <a:latin typeface="Avenir Medium" panose="02000503020000020003" pitchFamily="2" charset="0"/>
              </a:rPr>
              <a:t>Alexander </a:t>
            </a:r>
            <a:r>
              <a:rPr lang="en" sz="2100" dirty="0" err="1">
                <a:latin typeface="Avenir Medium" panose="02000503020000020003" pitchFamily="2" charset="0"/>
              </a:rPr>
              <a:t>Semenyaka</a:t>
            </a:r>
            <a:r>
              <a:rPr lang="en" sz="2100" dirty="0">
                <a:latin typeface="Avenir Medium" panose="02000503020000020003" pitchFamily="2" charset="0"/>
              </a:rPr>
              <a:t>,</a:t>
            </a:r>
          </a:p>
          <a:p>
            <a:r>
              <a:rPr lang="en" sz="2100" dirty="0">
                <a:latin typeface="Avenir Medium" panose="02000503020000020003" pitchFamily="2" charset="0"/>
              </a:rPr>
              <a:t>CEO</a:t>
            </a:r>
          </a:p>
        </p:txBody>
      </p:sp>
      <p:sp>
        <p:nvSpPr>
          <p:cNvPr id="17" name="TextBox 16">
            <a:extLst>
              <a:ext uri="{FF2B5EF4-FFF2-40B4-BE49-F238E27FC236}">
                <a16:creationId xmlns:a16="http://schemas.microsoft.com/office/drawing/2014/main" id="{C1AED469-EC85-3A4E-AE6B-10C68A07DAD3}"/>
              </a:ext>
            </a:extLst>
          </p:cNvPr>
          <p:cNvSpPr txBox="1"/>
          <p:nvPr/>
        </p:nvSpPr>
        <p:spPr>
          <a:xfrm>
            <a:off x="3827850" y="1528727"/>
            <a:ext cx="3572409" cy="738664"/>
          </a:xfrm>
          <a:prstGeom prst="rect">
            <a:avLst/>
          </a:prstGeom>
          <a:noFill/>
        </p:spPr>
        <p:txBody>
          <a:bodyPr wrap="square" rtlCol="0">
            <a:spAutoFit/>
          </a:bodyPr>
          <a:lstStyle/>
          <a:p>
            <a:r>
              <a:rPr lang="en" sz="2100" dirty="0">
                <a:latin typeface="Avenir Medium" panose="02000503020000020003" pitchFamily="2" charset="0"/>
              </a:rPr>
              <a:t>+44 7799 08 7755</a:t>
            </a:r>
          </a:p>
          <a:p>
            <a:r>
              <a:rPr lang="en" sz="2100" dirty="0" err="1">
                <a:latin typeface="Avenir Medium" panose="02000503020000020003" pitchFamily="2" charset="0"/>
              </a:rPr>
              <a:t>alexander@arquant.co.uk</a:t>
            </a:r>
            <a:endParaRPr lang="en" sz="2100" dirty="0">
              <a:latin typeface="Avenir Medium" panose="02000503020000020003" pitchFamily="2" charset="0"/>
            </a:endParaRPr>
          </a:p>
        </p:txBody>
      </p:sp>
      <p:sp>
        <p:nvSpPr>
          <p:cNvPr id="18" name="TextBox 17">
            <a:extLst>
              <a:ext uri="{FF2B5EF4-FFF2-40B4-BE49-F238E27FC236}">
                <a16:creationId xmlns:a16="http://schemas.microsoft.com/office/drawing/2014/main" id="{D91AB7DC-4829-9C42-83AB-449E952756A2}"/>
              </a:ext>
            </a:extLst>
          </p:cNvPr>
          <p:cNvSpPr txBox="1"/>
          <p:nvPr/>
        </p:nvSpPr>
        <p:spPr>
          <a:xfrm>
            <a:off x="430107" y="2892647"/>
            <a:ext cx="3036108" cy="415498"/>
          </a:xfrm>
          <a:prstGeom prst="rect">
            <a:avLst/>
          </a:prstGeom>
          <a:noFill/>
        </p:spPr>
        <p:txBody>
          <a:bodyPr wrap="square" rtlCol="0">
            <a:spAutoFit/>
          </a:bodyPr>
          <a:lstStyle/>
          <a:p>
            <a:r>
              <a:rPr lang="en" sz="2100" dirty="0">
                <a:latin typeface="Avenir Medium" panose="02000503020000020003" pitchFamily="2" charset="0"/>
              </a:rPr>
              <a:t>Registered office</a:t>
            </a:r>
          </a:p>
        </p:txBody>
      </p:sp>
      <p:sp>
        <p:nvSpPr>
          <p:cNvPr id="19" name="TextBox 18">
            <a:extLst>
              <a:ext uri="{FF2B5EF4-FFF2-40B4-BE49-F238E27FC236}">
                <a16:creationId xmlns:a16="http://schemas.microsoft.com/office/drawing/2014/main" id="{A1521EB8-2251-E841-BB35-6F2ADE64AF3B}"/>
              </a:ext>
            </a:extLst>
          </p:cNvPr>
          <p:cNvSpPr txBox="1"/>
          <p:nvPr/>
        </p:nvSpPr>
        <p:spPr>
          <a:xfrm>
            <a:off x="3896322" y="2971267"/>
            <a:ext cx="4060850" cy="1708160"/>
          </a:xfrm>
          <a:prstGeom prst="rect">
            <a:avLst/>
          </a:prstGeom>
          <a:noFill/>
        </p:spPr>
        <p:txBody>
          <a:bodyPr wrap="square" rtlCol="0">
            <a:spAutoFit/>
          </a:bodyPr>
          <a:lstStyle/>
          <a:p>
            <a:r>
              <a:rPr lang="en" sz="2100" dirty="0" err="1">
                <a:latin typeface="Avenir Medium" panose="02000503020000020003" pitchFamily="2" charset="0"/>
              </a:rPr>
              <a:t>ARQuant</a:t>
            </a:r>
            <a:r>
              <a:rPr lang="en" sz="2100" dirty="0">
                <a:latin typeface="Avenir Medium" panose="02000503020000020003" pitchFamily="2" charset="0"/>
              </a:rPr>
              <a:t> Management Limited</a:t>
            </a:r>
          </a:p>
          <a:p>
            <a:r>
              <a:rPr lang="en" sz="2100" dirty="0">
                <a:latin typeface="Avenir Medium" panose="02000503020000020003" pitchFamily="2" charset="0"/>
              </a:rPr>
              <a:t>85 Great Portland Street </a:t>
            </a:r>
          </a:p>
          <a:p>
            <a:r>
              <a:rPr lang="en" sz="2100" dirty="0">
                <a:latin typeface="Avenir Medium" panose="02000503020000020003" pitchFamily="2" charset="0"/>
              </a:rPr>
              <a:t>1st Floor</a:t>
            </a:r>
          </a:p>
          <a:p>
            <a:r>
              <a:rPr lang="en" sz="2100" dirty="0">
                <a:latin typeface="Avenir Medium" panose="02000503020000020003" pitchFamily="2" charset="0"/>
              </a:rPr>
              <a:t>London </a:t>
            </a:r>
          </a:p>
          <a:p>
            <a:r>
              <a:rPr lang="en" sz="2100" dirty="0">
                <a:latin typeface="Avenir Medium" panose="02000503020000020003" pitchFamily="2" charset="0"/>
              </a:rPr>
              <a:t>W1W 7LT </a:t>
            </a:r>
          </a:p>
        </p:txBody>
      </p:sp>
    </p:spTree>
    <p:extLst>
      <p:ext uri="{BB962C8B-B14F-4D97-AF65-F5344CB8AC3E}">
        <p14:creationId xmlns:p14="http://schemas.microsoft.com/office/powerpoint/2010/main" val="52403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C7650E68-2DDC-4646-8A35-313A69483EB0}"/>
              </a:ext>
            </a:extLst>
          </p:cNvPr>
          <p:cNvPicPr>
            <a:picLocks noChangeAspect="1"/>
          </p:cNvPicPr>
          <p:nvPr/>
        </p:nvPicPr>
        <p:blipFill>
          <a:blip r:embed="rId2"/>
          <a:stretch>
            <a:fillRect/>
          </a:stretch>
        </p:blipFill>
        <p:spPr>
          <a:xfrm>
            <a:off x="-111271" y="-108163"/>
            <a:ext cx="10914353" cy="7776000"/>
          </a:xfrm>
          <a:prstGeom prst="rect">
            <a:avLst/>
          </a:prstGeom>
        </p:spPr>
      </p:pic>
      <p:pic>
        <p:nvPicPr>
          <p:cNvPr id="8" name="Рисунок 7">
            <a:extLst>
              <a:ext uri="{FF2B5EF4-FFF2-40B4-BE49-F238E27FC236}">
                <a16:creationId xmlns:a16="http://schemas.microsoft.com/office/drawing/2014/main" id="{9FA09E76-7D5E-1243-B29B-12EEA0A05B9A}"/>
              </a:ext>
            </a:extLst>
          </p:cNvPr>
          <p:cNvPicPr>
            <a:picLocks noChangeAspect="1"/>
          </p:cNvPicPr>
          <p:nvPr/>
        </p:nvPicPr>
        <p:blipFill>
          <a:blip r:embed="rId3"/>
          <a:stretch>
            <a:fillRect/>
          </a:stretch>
        </p:blipFill>
        <p:spPr>
          <a:xfrm>
            <a:off x="7908012" y="260637"/>
            <a:ext cx="2423457" cy="723267"/>
          </a:xfrm>
          <a:prstGeom prst="rect">
            <a:avLst/>
          </a:prstGeom>
        </p:spPr>
      </p:pic>
      <p:sp>
        <p:nvSpPr>
          <p:cNvPr id="13" name="TextBox 12">
            <a:extLst>
              <a:ext uri="{FF2B5EF4-FFF2-40B4-BE49-F238E27FC236}">
                <a16:creationId xmlns:a16="http://schemas.microsoft.com/office/drawing/2014/main" id="{CD272F7A-DBDC-2F47-A6C2-987B89EB5EEF}"/>
              </a:ext>
            </a:extLst>
          </p:cNvPr>
          <p:cNvSpPr txBox="1"/>
          <p:nvPr/>
        </p:nvSpPr>
        <p:spPr>
          <a:xfrm>
            <a:off x="353961" y="240973"/>
            <a:ext cx="5869858" cy="846386"/>
          </a:xfrm>
          <a:prstGeom prst="rect">
            <a:avLst/>
          </a:prstGeom>
          <a:noFill/>
        </p:spPr>
        <p:txBody>
          <a:bodyPr wrap="square" rtlCol="0">
            <a:spAutoFit/>
          </a:bodyPr>
          <a:lstStyle/>
          <a:p>
            <a:r>
              <a:rPr lang="en-US" sz="4900" spc="50" dirty="0">
                <a:latin typeface="Avenir Medium" panose="02000503020000020003" pitchFamily="2" charset="0"/>
              </a:rPr>
              <a:t>Disclosure</a:t>
            </a:r>
            <a:endParaRPr lang="ru-RU" sz="4900" spc="50" dirty="0"/>
          </a:p>
        </p:txBody>
      </p:sp>
      <p:sp>
        <p:nvSpPr>
          <p:cNvPr id="27" name="TextBox 26">
            <a:extLst>
              <a:ext uri="{FF2B5EF4-FFF2-40B4-BE49-F238E27FC236}">
                <a16:creationId xmlns:a16="http://schemas.microsoft.com/office/drawing/2014/main" id="{41856A99-E1D6-A04F-BBD9-BCD9530470EE}"/>
              </a:ext>
            </a:extLst>
          </p:cNvPr>
          <p:cNvSpPr txBox="1"/>
          <p:nvPr/>
        </p:nvSpPr>
        <p:spPr>
          <a:xfrm>
            <a:off x="7957172" y="6960351"/>
            <a:ext cx="570268" cy="415498"/>
          </a:xfrm>
          <a:prstGeom prst="rect">
            <a:avLst/>
          </a:prstGeom>
          <a:noFill/>
        </p:spPr>
        <p:txBody>
          <a:bodyPr wrap="square" rtlCol="0">
            <a:spAutoFit/>
          </a:bodyPr>
          <a:lstStyle/>
          <a:p>
            <a:r>
              <a:rPr lang="en" sz="2100" spc="100" dirty="0">
                <a:latin typeface="Avenir Medium" panose="02000503020000020003" pitchFamily="2" charset="0"/>
              </a:rPr>
              <a:t>11</a:t>
            </a:r>
            <a:endParaRPr lang="ru-RU" sz="2100" spc="100" dirty="0"/>
          </a:p>
        </p:txBody>
      </p:sp>
      <p:sp>
        <p:nvSpPr>
          <p:cNvPr id="28" name="TextBox 27">
            <a:extLst>
              <a:ext uri="{FF2B5EF4-FFF2-40B4-BE49-F238E27FC236}">
                <a16:creationId xmlns:a16="http://schemas.microsoft.com/office/drawing/2014/main" id="{01771B30-BCC6-D643-A045-BF536ACF7938}"/>
              </a:ext>
            </a:extLst>
          </p:cNvPr>
          <p:cNvSpPr txBox="1"/>
          <p:nvPr/>
        </p:nvSpPr>
        <p:spPr>
          <a:xfrm>
            <a:off x="8615810" y="6993148"/>
            <a:ext cx="1787780" cy="349904"/>
          </a:xfrm>
          <a:prstGeom prst="rect">
            <a:avLst/>
          </a:prstGeom>
          <a:noFill/>
        </p:spPr>
        <p:txBody>
          <a:bodyPr wrap="square" rtlCol="0">
            <a:spAutoFit/>
          </a:bodyPr>
          <a:lstStyle/>
          <a:p>
            <a:pPr>
              <a:lnSpc>
                <a:spcPts val="950"/>
              </a:lnSpc>
            </a:pPr>
            <a:r>
              <a:rPr lang="en" sz="900" spc="50" dirty="0">
                <a:latin typeface="Avenir Medium" panose="02000503020000020003" pitchFamily="2" charset="0"/>
              </a:rPr>
              <a:t>Absolute Return</a:t>
            </a:r>
          </a:p>
          <a:p>
            <a:pPr>
              <a:lnSpc>
                <a:spcPts val="950"/>
              </a:lnSpc>
            </a:pPr>
            <a:r>
              <a:rPr lang="en" sz="900" spc="50" dirty="0">
                <a:latin typeface="Avenir Medium" panose="02000503020000020003" pitchFamily="2" charset="0"/>
              </a:rPr>
              <a:t>Quantitative Management</a:t>
            </a:r>
            <a:endParaRPr lang="ru-RU" sz="900" spc="50" dirty="0"/>
          </a:p>
        </p:txBody>
      </p:sp>
      <p:sp>
        <p:nvSpPr>
          <p:cNvPr id="4" name="TextBox 3">
            <a:extLst>
              <a:ext uri="{FF2B5EF4-FFF2-40B4-BE49-F238E27FC236}">
                <a16:creationId xmlns:a16="http://schemas.microsoft.com/office/drawing/2014/main" id="{2BE2AF2A-F781-3C4F-9668-D477790DF69E}"/>
              </a:ext>
            </a:extLst>
          </p:cNvPr>
          <p:cNvSpPr txBox="1"/>
          <p:nvPr/>
        </p:nvSpPr>
        <p:spPr>
          <a:xfrm>
            <a:off x="445408" y="1487250"/>
            <a:ext cx="7272003" cy="5473101"/>
          </a:xfrm>
          <a:prstGeom prst="rect">
            <a:avLst/>
          </a:prstGeom>
          <a:noFill/>
        </p:spPr>
        <p:txBody>
          <a:bodyPr wrap="square" rtlCol="0">
            <a:spAutoFit/>
          </a:bodyPr>
          <a:lstStyle/>
          <a:p>
            <a:pPr algn="just">
              <a:lnSpc>
                <a:spcPts val="1200"/>
              </a:lnSpc>
            </a:pPr>
            <a:r>
              <a:rPr lang="en" sz="900" dirty="0">
                <a:latin typeface="Avenir Book" panose="02000503020000020003" pitchFamily="2" charset="0"/>
              </a:rPr>
              <a:t>This marketing material is not intended for wide distribution and is not intended to advertise financial services and securities or related financial instruments to an unlimited group of persons; it is intended for the named recipients. All recipients of this marketing material are persons with professional experience in matters related to investments or persons with a high level of equity capital or other persons to whom this marketing material may be legally addressed (all the above categories of persons are hereinafter referred to as the "designated recipients"). This material may not be used by persons who are not the said recipients of the material. Any type of investment or investment activity referred to in this material is available only to the named recipients of the material and is related only to the named recipients of the material. The securities described in this marketing material may not be available for sale in all jurisdictions or to certain categories of investors. Derivative financial instruments (options, futures, etc.) are not suitable for all investors and trading in these instruments is considered risky. past performance is not a guarantee of future results. The value of the investment may fall or rise and the investor may not be able to recover the amount of the initial investment. Some investments may become unfeasible due to the illiquidity of the securities market or the absence of a secondary market for the investor's interest, and therefore the evaluation of the investment and the determination of the investor's risk may not be quantifiable. Investments in illiquid securities involve a high degree of risk and are acceptable only to experienced investors who are insensitive to such risks and do not require an easy and quick conversion of investments into cash. Foreign currency-denominated securities are subject to exchange rate fluctuations, which can have a negative impact on the value or price of the investment as well as the income earned from the investment. Other risk factors affecting the price, value or income of an investment include, but are not necessarily limited to, political risks, economic risks, credit risks and market risks. Investments in emerging markets such as Russia, other CIS countries and emerging market securities have a high degree of risk and investors should undertake a thorough preliminary survey before investing. The information contained in this marketing material is not an investment and analytical product. This document has not been created in accordance with the legal requirements to keep the investment analysis objective. This marketing material is not subject to any prohibitions on the distribution of investment analysis products. It has been prepared with all due care to ensure the accuracy of the facts and does not contain deliberately incorrect information, either in whole or in part. The information contained in this marketing material should not be construed as an offer, invitation or inducement to purchase or sell any securities or other financial instruments; it does not constitute advice or personal recommendation or any other form of expression of our opinion on whether a particular security or financial instrument is in your financial or other interests. This information is not based on the specific circumstances related to the specified recipient of this information. The information contained herein has been obtained from various public sources which we believe to be reliable, but we cannot and do not guarantee the accuracy, reliability, currency or completeness of this information. This information is not an exhaustive statement of current financial or commercial developments and may not be used in this capacity. The information and opinions provided are subject to change without notice to the recipients of this information and opinions. This material is not intended for access by retail investors. Investments or investment activities to which this material relates are not available to retail customers and relate solely to persons who are not retail customers. The release and distribution of marketing material and other information relating to securities in certain jurisdictions may be restricted by law. Unless expressly stated to the contrary, this material is intended only for persons who are permitted recipients of this material in the jurisdiction in which the recipient of this material is or belongs. Failure to comply with such restrictions may constitute a violation of the securities laws of that jurisdiction. This material is not intended for access from the territories of the United States of America (including dependent territories and the District of Columbia), Great Britain, Australia, Canada and Japan.</a:t>
            </a:r>
            <a:endParaRPr lang="ru-RU" sz="900" dirty="0"/>
          </a:p>
        </p:txBody>
      </p:sp>
    </p:spTree>
    <p:extLst>
      <p:ext uri="{BB962C8B-B14F-4D97-AF65-F5344CB8AC3E}">
        <p14:creationId xmlns:p14="http://schemas.microsoft.com/office/powerpoint/2010/main" val="348535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Рисунок 29">
            <a:extLst>
              <a:ext uri="{FF2B5EF4-FFF2-40B4-BE49-F238E27FC236}">
                <a16:creationId xmlns:a16="http://schemas.microsoft.com/office/drawing/2014/main" id="{4A0942D3-E5A5-7242-A60A-AC70A8D3EF14}"/>
              </a:ext>
            </a:extLst>
          </p:cNvPr>
          <p:cNvPicPr>
            <a:picLocks noChangeAspect="1"/>
          </p:cNvPicPr>
          <p:nvPr/>
        </p:nvPicPr>
        <p:blipFill>
          <a:blip r:embed="rId2">
            <a:alphaModFix/>
          </a:blip>
          <a:stretch>
            <a:fillRect/>
          </a:stretch>
        </p:blipFill>
        <p:spPr>
          <a:xfrm>
            <a:off x="-111271" y="-98331"/>
            <a:ext cx="10914353" cy="7776000"/>
          </a:xfrm>
          <a:prstGeom prst="rect">
            <a:avLst/>
          </a:prstGeom>
        </p:spPr>
      </p:pic>
      <p:pic>
        <p:nvPicPr>
          <p:cNvPr id="8" name="Рисунок 7">
            <a:extLst>
              <a:ext uri="{FF2B5EF4-FFF2-40B4-BE49-F238E27FC236}">
                <a16:creationId xmlns:a16="http://schemas.microsoft.com/office/drawing/2014/main" id="{9FA09E76-7D5E-1243-B29B-12EEA0A05B9A}"/>
              </a:ext>
            </a:extLst>
          </p:cNvPr>
          <p:cNvPicPr>
            <a:picLocks noChangeAspect="1"/>
          </p:cNvPicPr>
          <p:nvPr/>
        </p:nvPicPr>
        <p:blipFill>
          <a:blip r:embed="rId3"/>
          <a:stretch>
            <a:fillRect/>
          </a:stretch>
        </p:blipFill>
        <p:spPr>
          <a:xfrm>
            <a:off x="7908012" y="260637"/>
            <a:ext cx="2423457" cy="723267"/>
          </a:xfrm>
          <a:prstGeom prst="rect">
            <a:avLst/>
          </a:prstGeom>
        </p:spPr>
      </p:pic>
      <p:sp>
        <p:nvSpPr>
          <p:cNvPr id="13" name="TextBox 12">
            <a:extLst>
              <a:ext uri="{FF2B5EF4-FFF2-40B4-BE49-F238E27FC236}">
                <a16:creationId xmlns:a16="http://schemas.microsoft.com/office/drawing/2014/main" id="{CD272F7A-DBDC-2F47-A6C2-987B89EB5EEF}"/>
              </a:ext>
            </a:extLst>
          </p:cNvPr>
          <p:cNvSpPr txBox="1"/>
          <p:nvPr/>
        </p:nvSpPr>
        <p:spPr>
          <a:xfrm>
            <a:off x="353961" y="240973"/>
            <a:ext cx="5869858" cy="846386"/>
          </a:xfrm>
          <a:prstGeom prst="rect">
            <a:avLst/>
          </a:prstGeom>
          <a:noFill/>
        </p:spPr>
        <p:txBody>
          <a:bodyPr wrap="square" rtlCol="0">
            <a:spAutoFit/>
          </a:bodyPr>
          <a:lstStyle/>
          <a:p>
            <a:r>
              <a:rPr lang="en-US" sz="4900" spc="50" dirty="0">
                <a:latin typeface="Avenir Medium" panose="02000503020000020003" pitchFamily="2" charset="0"/>
              </a:rPr>
              <a:t>Value Proposition</a:t>
            </a:r>
            <a:endParaRPr lang="ru-RU" sz="4900" spc="50" dirty="0"/>
          </a:p>
        </p:txBody>
      </p:sp>
      <p:sp>
        <p:nvSpPr>
          <p:cNvPr id="14" name="TextBox 13">
            <a:extLst>
              <a:ext uri="{FF2B5EF4-FFF2-40B4-BE49-F238E27FC236}">
                <a16:creationId xmlns:a16="http://schemas.microsoft.com/office/drawing/2014/main" id="{ECDA97D7-44FA-8D44-AD4E-0FC58AD718EC}"/>
              </a:ext>
            </a:extLst>
          </p:cNvPr>
          <p:cNvSpPr txBox="1"/>
          <p:nvPr/>
        </p:nvSpPr>
        <p:spPr>
          <a:xfrm>
            <a:off x="845573" y="1294540"/>
            <a:ext cx="6646608" cy="2246769"/>
          </a:xfrm>
          <a:prstGeom prst="rect">
            <a:avLst/>
          </a:prstGeom>
          <a:noFill/>
        </p:spPr>
        <p:txBody>
          <a:bodyPr wrap="square" rtlCol="0">
            <a:spAutoFit/>
          </a:bodyPr>
          <a:lstStyle/>
          <a:p>
            <a:r>
              <a:rPr lang="en" sz="1400" spc="50" dirty="0">
                <a:latin typeface="Avenir Medium" panose="02000503020000020003" pitchFamily="2" charset="0"/>
              </a:rPr>
              <a:t>In 2019-2020 our strategy far outperforms the US stock market (S&amp;P 500)</a:t>
            </a:r>
          </a:p>
          <a:p>
            <a:r>
              <a:rPr lang="en" sz="1400" spc="50" dirty="0">
                <a:latin typeface="Avenir Medium" panose="02000503020000020003" pitchFamily="2" charset="0"/>
              </a:rPr>
              <a:t>and the largest hedge funds with equity long/short strategies</a:t>
            </a:r>
          </a:p>
          <a:p>
            <a:endParaRPr lang="en" sz="1400" spc="50" dirty="0">
              <a:latin typeface="Avenir Medium" panose="02000503020000020003" pitchFamily="2" charset="0"/>
            </a:endParaRPr>
          </a:p>
          <a:p>
            <a:r>
              <a:rPr lang="en" sz="1400" spc="50" dirty="0">
                <a:latin typeface="Avenir Medium" panose="02000503020000020003" pitchFamily="2" charset="0"/>
              </a:rPr>
              <a:t>The strategy ensures high absolute return (alpha)</a:t>
            </a:r>
          </a:p>
          <a:p>
            <a:endParaRPr lang="en" sz="1400" spc="50" dirty="0">
              <a:latin typeface="Avenir Medium" panose="02000503020000020003" pitchFamily="2" charset="0"/>
            </a:endParaRPr>
          </a:p>
          <a:p>
            <a:r>
              <a:rPr lang="en" sz="1400" spc="50" dirty="0">
                <a:latin typeface="Avenir Medium" panose="02000503020000020003" pitchFamily="2" charset="0"/>
              </a:rPr>
              <a:t>The strategy has low beta</a:t>
            </a:r>
          </a:p>
          <a:p>
            <a:endParaRPr lang="en" sz="1400" spc="50" dirty="0">
              <a:latin typeface="Avenir Medium" panose="02000503020000020003" pitchFamily="2" charset="0"/>
            </a:endParaRPr>
          </a:p>
          <a:p>
            <a:r>
              <a:rPr lang="en" sz="1400" spc="50" dirty="0">
                <a:latin typeface="Avenir Medium" panose="02000503020000020003" pitchFamily="2" charset="0"/>
              </a:rPr>
              <a:t>Risks are under control — low drawdowns, fast recovery, Sharpe above 1.5 and Calmar above 2.8</a:t>
            </a:r>
          </a:p>
          <a:p>
            <a:endParaRPr lang="ru-RU" sz="1400" spc="50" dirty="0"/>
          </a:p>
        </p:txBody>
      </p:sp>
      <p:sp>
        <p:nvSpPr>
          <p:cNvPr id="15" name="TextBox 14">
            <a:extLst>
              <a:ext uri="{FF2B5EF4-FFF2-40B4-BE49-F238E27FC236}">
                <a16:creationId xmlns:a16="http://schemas.microsoft.com/office/drawing/2014/main" id="{CA293AAD-DB47-DD49-AC7A-419136256497}"/>
              </a:ext>
            </a:extLst>
          </p:cNvPr>
          <p:cNvSpPr txBox="1"/>
          <p:nvPr/>
        </p:nvSpPr>
        <p:spPr>
          <a:xfrm>
            <a:off x="353961" y="1286306"/>
            <a:ext cx="255639" cy="2031325"/>
          </a:xfrm>
          <a:prstGeom prst="rect">
            <a:avLst/>
          </a:prstGeom>
          <a:noFill/>
        </p:spPr>
        <p:txBody>
          <a:bodyPr wrap="square" rtlCol="0">
            <a:spAutoFit/>
          </a:bodyPr>
          <a:lstStyle/>
          <a:p>
            <a:r>
              <a:rPr lang="en" sz="1400" spc="50" dirty="0">
                <a:latin typeface="Avenir Medium" panose="02000503020000020003" pitchFamily="2" charset="0"/>
              </a:rPr>
              <a:t>1</a:t>
            </a:r>
          </a:p>
          <a:p>
            <a:endParaRPr lang="en" sz="1400" spc="50" dirty="0">
              <a:latin typeface="Avenir Medium" panose="02000503020000020003" pitchFamily="2" charset="0"/>
            </a:endParaRPr>
          </a:p>
          <a:p>
            <a:endParaRPr lang="en" sz="1400" spc="50" dirty="0">
              <a:latin typeface="Avenir Medium" panose="02000503020000020003" pitchFamily="2" charset="0"/>
            </a:endParaRPr>
          </a:p>
          <a:p>
            <a:r>
              <a:rPr lang="en" sz="1400" spc="50" dirty="0">
                <a:latin typeface="Avenir Medium" panose="02000503020000020003" pitchFamily="2" charset="0"/>
              </a:rPr>
              <a:t>2</a:t>
            </a:r>
          </a:p>
          <a:p>
            <a:endParaRPr lang="en" sz="1400" spc="50" dirty="0">
              <a:latin typeface="Avenir Medium" panose="02000503020000020003" pitchFamily="2" charset="0"/>
            </a:endParaRPr>
          </a:p>
          <a:p>
            <a:r>
              <a:rPr lang="en" sz="1400" spc="50" dirty="0">
                <a:latin typeface="Avenir Medium" panose="02000503020000020003" pitchFamily="2" charset="0"/>
              </a:rPr>
              <a:t>3</a:t>
            </a:r>
          </a:p>
          <a:p>
            <a:endParaRPr lang="en" sz="1400" spc="50" dirty="0">
              <a:latin typeface="Avenir Medium" panose="02000503020000020003" pitchFamily="2" charset="0"/>
            </a:endParaRPr>
          </a:p>
          <a:p>
            <a:r>
              <a:rPr lang="en" sz="1400" spc="50" dirty="0">
                <a:latin typeface="Avenir Medium" panose="02000503020000020003" pitchFamily="2" charset="0"/>
              </a:rPr>
              <a:t>4</a:t>
            </a:r>
          </a:p>
          <a:p>
            <a:endParaRPr lang="ru-RU" sz="1400" spc="50" dirty="0"/>
          </a:p>
        </p:txBody>
      </p:sp>
      <p:cxnSp>
        <p:nvCxnSpPr>
          <p:cNvPr id="17" name="Прямая соединительная линия 16">
            <a:extLst>
              <a:ext uri="{FF2B5EF4-FFF2-40B4-BE49-F238E27FC236}">
                <a16:creationId xmlns:a16="http://schemas.microsoft.com/office/drawing/2014/main" id="{C79C86FF-1FBC-B242-B34B-C26225C40583}"/>
              </a:ext>
            </a:extLst>
          </p:cNvPr>
          <p:cNvCxnSpPr>
            <a:cxnSpLocks/>
          </p:cNvCxnSpPr>
          <p:nvPr/>
        </p:nvCxnSpPr>
        <p:spPr>
          <a:xfrm>
            <a:off x="432620" y="3590469"/>
            <a:ext cx="7266038" cy="0"/>
          </a:xfrm>
          <a:prstGeom prst="line">
            <a:avLst/>
          </a:prstGeom>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A24AAD15-FFBD-9846-AC24-F010BB6833A1}"/>
              </a:ext>
            </a:extLst>
          </p:cNvPr>
          <p:cNvSpPr txBox="1"/>
          <p:nvPr/>
        </p:nvSpPr>
        <p:spPr>
          <a:xfrm>
            <a:off x="855409" y="3750341"/>
            <a:ext cx="4402009" cy="415498"/>
          </a:xfrm>
          <a:prstGeom prst="rect">
            <a:avLst/>
          </a:prstGeom>
          <a:noFill/>
        </p:spPr>
        <p:txBody>
          <a:bodyPr wrap="square" rtlCol="0">
            <a:spAutoFit/>
          </a:bodyPr>
          <a:lstStyle/>
          <a:p>
            <a:r>
              <a:rPr lang="en" sz="2100" dirty="0" err="1">
                <a:latin typeface="Avenir Medium" panose="02000503020000020003" pitchFamily="2" charset="0"/>
              </a:rPr>
              <a:t>ARQuant</a:t>
            </a:r>
            <a:r>
              <a:rPr lang="en" sz="2100" dirty="0">
                <a:latin typeface="Avenir Medium" panose="02000503020000020003" pitchFamily="2" charset="0"/>
              </a:rPr>
              <a:t> strategy (after fees)</a:t>
            </a:r>
            <a:endParaRPr lang="ru-RU" sz="2100" dirty="0"/>
          </a:p>
        </p:txBody>
      </p:sp>
      <p:sp>
        <p:nvSpPr>
          <p:cNvPr id="19" name="TextBox 18">
            <a:extLst>
              <a:ext uri="{FF2B5EF4-FFF2-40B4-BE49-F238E27FC236}">
                <a16:creationId xmlns:a16="http://schemas.microsoft.com/office/drawing/2014/main" id="{0CDF3687-1E47-3445-892C-3D820A9AF2E7}"/>
              </a:ext>
            </a:extLst>
          </p:cNvPr>
          <p:cNvSpPr txBox="1"/>
          <p:nvPr/>
        </p:nvSpPr>
        <p:spPr>
          <a:xfrm>
            <a:off x="6415551" y="3750341"/>
            <a:ext cx="1204449" cy="415498"/>
          </a:xfrm>
          <a:prstGeom prst="rect">
            <a:avLst/>
          </a:prstGeom>
          <a:noFill/>
        </p:spPr>
        <p:txBody>
          <a:bodyPr wrap="square" rtlCol="0">
            <a:spAutoFit/>
          </a:bodyPr>
          <a:lstStyle/>
          <a:p>
            <a:r>
              <a:rPr lang="en" sz="2100" dirty="0">
                <a:latin typeface="Avenir Medium" panose="02000503020000020003" pitchFamily="2" charset="0"/>
              </a:rPr>
              <a:t>118%</a:t>
            </a:r>
            <a:endParaRPr lang="ru-RU" sz="2100" dirty="0"/>
          </a:p>
        </p:txBody>
      </p:sp>
      <p:sp>
        <p:nvSpPr>
          <p:cNvPr id="22" name="Овал 21">
            <a:extLst>
              <a:ext uri="{FF2B5EF4-FFF2-40B4-BE49-F238E27FC236}">
                <a16:creationId xmlns:a16="http://schemas.microsoft.com/office/drawing/2014/main" id="{09FE090B-8A8A-C34C-8466-357510FA185F}"/>
              </a:ext>
            </a:extLst>
          </p:cNvPr>
          <p:cNvSpPr/>
          <p:nvPr/>
        </p:nvSpPr>
        <p:spPr>
          <a:xfrm>
            <a:off x="432620" y="3846030"/>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23" name="TextBox 22">
            <a:extLst>
              <a:ext uri="{FF2B5EF4-FFF2-40B4-BE49-F238E27FC236}">
                <a16:creationId xmlns:a16="http://schemas.microsoft.com/office/drawing/2014/main" id="{2E237111-D44F-E54C-A5D7-FAF426B86EA2}"/>
              </a:ext>
            </a:extLst>
          </p:cNvPr>
          <p:cNvSpPr txBox="1"/>
          <p:nvPr/>
        </p:nvSpPr>
        <p:spPr>
          <a:xfrm>
            <a:off x="845574" y="4583431"/>
            <a:ext cx="4001730" cy="2124236"/>
          </a:xfrm>
          <a:prstGeom prst="rect">
            <a:avLst/>
          </a:prstGeom>
          <a:noFill/>
        </p:spPr>
        <p:txBody>
          <a:bodyPr wrap="square" rtlCol="0">
            <a:spAutoFit/>
          </a:bodyPr>
          <a:lstStyle/>
          <a:p>
            <a:pPr>
              <a:lnSpc>
                <a:spcPts val="2000"/>
              </a:lnSpc>
            </a:pPr>
            <a:r>
              <a:rPr lang="en" sz="1200" spc="50" dirty="0" err="1">
                <a:latin typeface="Avenir Medium" panose="02000503020000020003" pitchFamily="2" charset="0"/>
              </a:rPr>
              <a:t>Andurand</a:t>
            </a:r>
            <a:r>
              <a:rPr lang="en" sz="1200" spc="50" dirty="0">
                <a:latin typeface="Avenir Medium" panose="02000503020000020003" pitchFamily="2" charset="0"/>
              </a:rPr>
              <a:t> </a:t>
            </a:r>
            <a:r>
              <a:rPr lang="en" sz="1200" spc="50" dirty="0" err="1">
                <a:latin typeface="Avenir Medium" panose="02000503020000020003" pitchFamily="2" charset="0"/>
              </a:rPr>
              <a:t>Commoditied</a:t>
            </a:r>
            <a:r>
              <a:rPr lang="en" sz="1200" spc="50" dirty="0">
                <a:latin typeface="Avenir Medium" panose="02000503020000020003" pitchFamily="2" charset="0"/>
              </a:rPr>
              <a:t> Discretionary Enhanced</a:t>
            </a:r>
          </a:p>
          <a:p>
            <a:pPr>
              <a:lnSpc>
                <a:spcPts val="2000"/>
              </a:lnSpc>
            </a:pPr>
            <a:r>
              <a:rPr lang="en" sz="1200" spc="50" dirty="0" err="1">
                <a:latin typeface="Avenir Medium" panose="02000503020000020003" pitchFamily="2" charset="0"/>
              </a:rPr>
              <a:t>Westbeck</a:t>
            </a:r>
            <a:r>
              <a:rPr lang="en" sz="1200" spc="50" dirty="0">
                <a:latin typeface="Avenir Medium" panose="02000503020000020003" pitchFamily="2" charset="0"/>
              </a:rPr>
              <a:t> Energy Opportunity</a:t>
            </a:r>
          </a:p>
          <a:p>
            <a:pPr>
              <a:lnSpc>
                <a:spcPts val="2000"/>
              </a:lnSpc>
            </a:pPr>
            <a:r>
              <a:rPr lang="en" sz="1200" spc="50" dirty="0" err="1">
                <a:latin typeface="Avenir Medium" panose="02000503020000020003" pitchFamily="2" charset="0"/>
              </a:rPr>
              <a:t>Brevan</a:t>
            </a:r>
            <a:r>
              <a:rPr lang="en" sz="1200" spc="50" dirty="0">
                <a:latin typeface="Avenir Medium" panose="02000503020000020003" pitchFamily="2" charset="0"/>
              </a:rPr>
              <a:t> Howard FG Macro Master</a:t>
            </a:r>
          </a:p>
          <a:p>
            <a:pPr>
              <a:lnSpc>
                <a:spcPts val="2000"/>
              </a:lnSpc>
            </a:pPr>
            <a:r>
              <a:rPr lang="en" sz="1200" spc="50" dirty="0">
                <a:latin typeface="Avenir Medium" panose="02000503020000020003" pitchFamily="2" charset="0"/>
              </a:rPr>
              <a:t>Crake Asset Management</a:t>
            </a:r>
          </a:p>
          <a:p>
            <a:pPr>
              <a:lnSpc>
                <a:spcPts val="2000"/>
              </a:lnSpc>
            </a:pPr>
            <a:r>
              <a:rPr lang="en" sz="1200" spc="50" dirty="0" err="1">
                <a:latin typeface="Avenir Medium" panose="02000503020000020003" pitchFamily="2" charset="0"/>
              </a:rPr>
              <a:t>Odey</a:t>
            </a:r>
            <a:r>
              <a:rPr lang="en" sz="1200" spc="50" dirty="0">
                <a:latin typeface="Avenir Medium" panose="02000503020000020003" pitchFamily="2" charset="0"/>
              </a:rPr>
              <a:t> Absolute Return Focus</a:t>
            </a:r>
          </a:p>
          <a:p>
            <a:pPr>
              <a:lnSpc>
                <a:spcPts val="2000"/>
              </a:lnSpc>
            </a:pPr>
            <a:r>
              <a:rPr lang="en" sz="1200" spc="50" dirty="0" err="1">
                <a:latin typeface="Avenir Medium" panose="02000503020000020003" pitchFamily="2" charset="0"/>
              </a:rPr>
              <a:t>Brevan</a:t>
            </a:r>
            <a:r>
              <a:rPr lang="en" sz="1200" spc="50" dirty="0">
                <a:latin typeface="Avenir Medium" panose="02000503020000020003" pitchFamily="2" charset="0"/>
              </a:rPr>
              <a:t> Howard Master Fund </a:t>
            </a:r>
          </a:p>
          <a:p>
            <a:pPr>
              <a:lnSpc>
                <a:spcPts val="2000"/>
              </a:lnSpc>
            </a:pPr>
            <a:r>
              <a:rPr lang="en" sz="1200" spc="50" dirty="0">
                <a:latin typeface="Avenir Medium" panose="02000503020000020003" pitchFamily="2" charset="0"/>
              </a:rPr>
              <a:t>Millennium Management</a:t>
            </a:r>
          </a:p>
          <a:p>
            <a:pPr>
              <a:lnSpc>
                <a:spcPts val="2000"/>
              </a:lnSpc>
            </a:pPr>
            <a:r>
              <a:rPr lang="en" sz="1200" spc="50" dirty="0">
                <a:latin typeface="Avenir Medium" panose="02000503020000020003" pitchFamily="2" charset="0"/>
              </a:rPr>
              <a:t>The Children’s Investment Fund</a:t>
            </a:r>
            <a:endParaRPr lang="ru-RU" sz="1200" spc="50" dirty="0"/>
          </a:p>
        </p:txBody>
      </p:sp>
      <p:sp>
        <p:nvSpPr>
          <p:cNvPr id="24" name="TextBox 23">
            <a:extLst>
              <a:ext uri="{FF2B5EF4-FFF2-40B4-BE49-F238E27FC236}">
                <a16:creationId xmlns:a16="http://schemas.microsoft.com/office/drawing/2014/main" id="{F9FFD67F-7BB5-9E4F-8B50-C3F7765445B5}"/>
              </a:ext>
            </a:extLst>
          </p:cNvPr>
          <p:cNvSpPr txBox="1"/>
          <p:nvPr/>
        </p:nvSpPr>
        <p:spPr>
          <a:xfrm>
            <a:off x="6415551" y="4556927"/>
            <a:ext cx="4001730" cy="2124236"/>
          </a:xfrm>
          <a:prstGeom prst="rect">
            <a:avLst/>
          </a:prstGeom>
          <a:noFill/>
        </p:spPr>
        <p:txBody>
          <a:bodyPr wrap="square" rtlCol="0">
            <a:spAutoFit/>
          </a:bodyPr>
          <a:lstStyle/>
          <a:p>
            <a:pPr>
              <a:lnSpc>
                <a:spcPts val="2000"/>
              </a:lnSpc>
            </a:pPr>
            <a:r>
              <a:rPr lang="en" sz="1200" spc="50" dirty="0">
                <a:latin typeface="Avenir Medium" panose="02000503020000020003" pitchFamily="2" charset="0"/>
              </a:rPr>
              <a:t>154%</a:t>
            </a:r>
          </a:p>
          <a:p>
            <a:pPr>
              <a:lnSpc>
                <a:spcPts val="2000"/>
              </a:lnSpc>
            </a:pPr>
            <a:r>
              <a:rPr lang="en" sz="1200" spc="50" dirty="0">
                <a:latin typeface="Avenir Medium" panose="02000503020000020003" pitchFamily="2" charset="0"/>
              </a:rPr>
              <a:t>84%</a:t>
            </a:r>
          </a:p>
          <a:p>
            <a:pPr>
              <a:lnSpc>
                <a:spcPts val="2000"/>
              </a:lnSpc>
            </a:pPr>
            <a:r>
              <a:rPr lang="en" sz="1200" spc="50" dirty="0">
                <a:latin typeface="Avenir Medium" panose="02000503020000020003" pitchFamily="2" charset="0"/>
              </a:rPr>
              <a:t>61%</a:t>
            </a:r>
          </a:p>
          <a:p>
            <a:pPr>
              <a:lnSpc>
                <a:spcPts val="2000"/>
              </a:lnSpc>
            </a:pPr>
            <a:r>
              <a:rPr lang="en" sz="1200" spc="50" dirty="0">
                <a:latin typeface="Avenir Medium" panose="02000503020000020003" pitchFamily="2" charset="0"/>
              </a:rPr>
              <a:t>48%</a:t>
            </a:r>
          </a:p>
          <a:p>
            <a:pPr>
              <a:lnSpc>
                <a:spcPts val="2000"/>
              </a:lnSpc>
            </a:pPr>
            <a:r>
              <a:rPr lang="en" sz="1200" spc="50" dirty="0">
                <a:latin typeface="Avenir Medium" panose="02000503020000020003" pitchFamily="2" charset="0"/>
              </a:rPr>
              <a:t>46%</a:t>
            </a:r>
          </a:p>
          <a:p>
            <a:pPr>
              <a:lnSpc>
                <a:spcPts val="2000"/>
              </a:lnSpc>
            </a:pPr>
            <a:r>
              <a:rPr lang="en" sz="1200" spc="50" dirty="0">
                <a:latin typeface="Avenir Medium" panose="02000503020000020003" pitchFamily="2" charset="0"/>
              </a:rPr>
              <a:t>27%</a:t>
            </a:r>
          </a:p>
          <a:p>
            <a:pPr>
              <a:lnSpc>
                <a:spcPts val="2000"/>
              </a:lnSpc>
            </a:pPr>
            <a:r>
              <a:rPr lang="en" sz="1200" spc="50" dirty="0">
                <a:latin typeface="Avenir Medium" panose="02000503020000020003" pitchFamily="2" charset="0"/>
              </a:rPr>
              <a:t>26%</a:t>
            </a:r>
          </a:p>
          <a:p>
            <a:pPr>
              <a:lnSpc>
                <a:spcPts val="2000"/>
              </a:lnSpc>
            </a:pPr>
            <a:r>
              <a:rPr lang="en" sz="1200" spc="50" dirty="0">
                <a:latin typeface="Avenir Medium" panose="02000503020000020003" pitchFamily="2" charset="0"/>
              </a:rPr>
              <a:t>14%</a:t>
            </a:r>
            <a:endParaRPr lang="ru-RU" sz="1200" spc="50" dirty="0"/>
          </a:p>
        </p:txBody>
      </p:sp>
      <p:sp>
        <p:nvSpPr>
          <p:cNvPr id="25" name="TextBox 24">
            <a:extLst>
              <a:ext uri="{FF2B5EF4-FFF2-40B4-BE49-F238E27FC236}">
                <a16:creationId xmlns:a16="http://schemas.microsoft.com/office/drawing/2014/main" id="{928F4D05-7047-0344-AE1C-B2DFBF0EB8DF}"/>
              </a:ext>
            </a:extLst>
          </p:cNvPr>
          <p:cNvSpPr txBox="1"/>
          <p:nvPr/>
        </p:nvSpPr>
        <p:spPr>
          <a:xfrm>
            <a:off x="845573" y="6908060"/>
            <a:ext cx="4001730" cy="328873"/>
          </a:xfrm>
          <a:prstGeom prst="rect">
            <a:avLst/>
          </a:prstGeom>
          <a:noFill/>
        </p:spPr>
        <p:txBody>
          <a:bodyPr wrap="square" rtlCol="0">
            <a:spAutoFit/>
          </a:bodyPr>
          <a:lstStyle/>
          <a:p>
            <a:pPr>
              <a:lnSpc>
                <a:spcPts val="2000"/>
              </a:lnSpc>
            </a:pPr>
            <a:r>
              <a:rPr lang="en" sz="900" spc="50" dirty="0">
                <a:latin typeface="Avenir" panose="02000503020000020003" pitchFamily="2" charset="0"/>
              </a:rPr>
              <a:t>*Source: Bloomberg reporting</a:t>
            </a:r>
            <a:r>
              <a:rPr lang="en" sz="900" spc="50" dirty="0">
                <a:latin typeface="Avenir Medium" panose="02000503020000020003" pitchFamily="2" charset="0"/>
              </a:rPr>
              <a:t>, </a:t>
            </a:r>
            <a:r>
              <a:rPr lang="en" sz="900" i="1" spc="50" dirty="0">
                <a:latin typeface="Avenir Oblique" panose="02000503020000020003" pitchFamily="2" charset="0"/>
              </a:rPr>
              <a:t>Bloomberg</a:t>
            </a:r>
            <a:endParaRPr lang="ru-RU" sz="900" i="1" spc="50" dirty="0"/>
          </a:p>
        </p:txBody>
      </p:sp>
      <p:sp>
        <p:nvSpPr>
          <p:cNvPr id="26" name="TextBox 25">
            <a:extLst>
              <a:ext uri="{FF2B5EF4-FFF2-40B4-BE49-F238E27FC236}">
                <a16:creationId xmlns:a16="http://schemas.microsoft.com/office/drawing/2014/main" id="{2E93D17F-6CDC-8048-8AA3-4A3740E75B31}"/>
              </a:ext>
            </a:extLst>
          </p:cNvPr>
          <p:cNvSpPr txBox="1"/>
          <p:nvPr/>
        </p:nvSpPr>
        <p:spPr>
          <a:xfrm rot="16200000">
            <a:off x="-410409" y="5554534"/>
            <a:ext cx="1925050" cy="320088"/>
          </a:xfrm>
          <a:prstGeom prst="rect">
            <a:avLst/>
          </a:prstGeom>
          <a:noFill/>
        </p:spPr>
        <p:txBody>
          <a:bodyPr wrap="square" rtlCol="0">
            <a:spAutoFit/>
          </a:bodyPr>
          <a:lstStyle/>
          <a:p>
            <a:pPr>
              <a:lnSpc>
                <a:spcPts val="900"/>
              </a:lnSpc>
            </a:pPr>
            <a:r>
              <a:rPr lang="en" sz="700" spc="50" dirty="0">
                <a:latin typeface="Avenir Medium" panose="02000503020000020003" pitchFamily="2" charset="0"/>
              </a:rPr>
              <a:t>The most famous hedge funds</a:t>
            </a:r>
          </a:p>
          <a:p>
            <a:pPr>
              <a:lnSpc>
                <a:spcPts val="900"/>
              </a:lnSpc>
            </a:pPr>
            <a:r>
              <a:rPr lang="en" sz="700" spc="50" dirty="0">
                <a:latin typeface="Avenir Medium" panose="02000503020000020003" pitchFamily="2" charset="0"/>
              </a:rPr>
              <a:t>recorded stellar gains in 2020</a:t>
            </a:r>
            <a:endParaRPr lang="ru-RU" sz="700" spc="50" dirty="0"/>
          </a:p>
        </p:txBody>
      </p:sp>
      <p:sp>
        <p:nvSpPr>
          <p:cNvPr id="27" name="TextBox 26">
            <a:extLst>
              <a:ext uri="{FF2B5EF4-FFF2-40B4-BE49-F238E27FC236}">
                <a16:creationId xmlns:a16="http://schemas.microsoft.com/office/drawing/2014/main" id="{41856A99-E1D6-A04F-BBD9-BCD9530470EE}"/>
              </a:ext>
            </a:extLst>
          </p:cNvPr>
          <p:cNvSpPr txBox="1"/>
          <p:nvPr/>
        </p:nvSpPr>
        <p:spPr>
          <a:xfrm>
            <a:off x="7957172" y="6960351"/>
            <a:ext cx="570268" cy="415498"/>
          </a:xfrm>
          <a:prstGeom prst="rect">
            <a:avLst/>
          </a:prstGeom>
          <a:noFill/>
        </p:spPr>
        <p:txBody>
          <a:bodyPr wrap="square" rtlCol="0">
            <a:spAutoFit/>
          </a:bodyPr>
          <a:lstStyle/>
          <a:p>
            <a:r>
              <a:rPr lang="en" sz="2100" spc="100" dirty="0">
                <a:latin typeface="Avenir Medium" panose="02000503020000020003" pitchFamily="2" charset="0"/>
              </a:rPr>
              <a:t>02</a:t>
            </a:r>
            <a:endParaRPr lang="ru-RU" sz="2100" spc="100" dirty="0"/>
          </a:p>
        </p:txBody>
      </p:sp>
      <p:sp>
        <p:nvSpPr>
          <p:cNvPr id="28" name="TextBox 27">
            <a:extLst>
              <a:ext uri="{FF2B5EF4-FFF2-40B4-BE49-F238E27FC236}">
                <a16:creationId xmlns:a16="http://schemas.microsoft.com/office/drawing/2014/main" id="{01771B30-BCC6-D643-A045-BF536ACF7938}"/>
              </a:ext>
            </a:extLst>
          </p:cNvPr>
          <p:cNvSpPr txBox="1"/>
          <p:nvPr/>
        </p:nvSpPr>
        <p:spPr>
          <a:xfrm>
            <a:off x="8615810" y="6993148"/>
            <a:ext cx="1787780" cy="349904"/>
          </a:xfrm>
          <a:prstGeom prst="rect">
            <a:avLst/>
          </a:prstGeom>
          <a:noFill/>
        </p:spPr>
        <p:txBody>
          <a:bodyPr wrap="square" rtlCol="0">
            <a:spAutoFit/>
          </a:bodyPr>
          <a:lstStyle/>
          <a:p>
            <a:pPr>
              <a:lnSpc>
                <a:spcPts val="950"/>
              </a:lnSpc>
            </a:pPr>
            <a:r>
              <a:rPr lang="en" sz="900" spc="50" dirty="0">
                <a:latin typeface="Avenir Medium" panose="02000503020000020003" pitchFamily="2" charset="0"/>
              </a:rPr>
              <a:t>Absolute Return</a:t>
            </a:r>
          </a:p>
          <a:p>
            <a:pPr>
              <a:lnSpc>
                <a:spcPts val="950"/>
              </a:lnSpc>
            </a:pPr>
            <a:r>
              <a:rPr lang="en" sz="900" spc="50" dirty="0">
                <a:latin typeface="Avenir Medium" panose="02000503020000020003" pitchFamily="2" charset="0"/>
              </a:rPr>
              <a:t>Quantitative Management</a:t>
            </a:r>
            <a:endParaRPr lang="ru-RU" sz="900" spc="50" dirty="0"/>
          </a:p>
        </p:txBody>
      </p:sp>
    </p:spTree>
    <p:extLst>
      <p:ext uri="{BB962C8B-B14F-4D97-AF65-F5344CB8AC3E}">
        <p14:creationId xmlns:p14="http://schemas.microsoft.com/office/powerpoint/2010/main" val="2218946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Рисунок 29">
            <a:extLst>
              <a:ext uri="{FF2B5EF4-FFF2-40B4-BE49-F238E27FC236}">
                <a16:creationId xmlns:a16="http://schemas.microsoft.com/office/drawing/2014/main" id="{A172DF36-0FA3-F546-95B4-F2D2C69AA0EE}"/>
              </a:ext>
            </a:extLst>
          </p:cNvPr>
          <p:cNvPicPr>
            <a:picLocks noChangeAspect="1"/>
          </p:cNvPicPr>
          <p:nvPr/>
        </p:nvPicPr>
        <p:blipFill>
          <a:blip r:embed="rId2"/>
          <a:stretch>
            <a:fillRect/>
          </a:stretch>
        </p:blipFill>
        <p:spPr>
          <a:xfrm>
            <a:off x="0" y="216623"/>
            <a:ext cx="10691813" cy="7904618"/>
          </a:xfrm>
          <a:prstGeom prst="rect">
            <a:avLst/>
          </a:prstGeom>
        </p:spPr>
      </p:pic>
      <p:pic>
        <p:nvPicPr>
          <p:cNvPr id="8" name="Рисунок 7">
            <a:extLst>
              <a:ext uri="{FF2B5EF4-FFF2-40B4-BE49-F238E27FC236}">
                <a16:creationId xmlns:a16="http://schemas.microsoft.com/office/drawing/2014/main" id="{9FA09E76-7D5E-1243-B29B-12EEA0A05B9A}"/>
              </a:ext>
            </a:extLst>
          </p:cNvPr>
          <p:cNvPicPr>
            <a:picLocks noChangeAspect="1"/>
          </p:cNvPicPr>
          <p:nvPr/>
        </p:nvPicPr>
        <p:blipFill>
          <a:blip r:embed="rId3"/>
          <a:stretch>
            <a:fillRect/>
          </a:stretch>
        </p:blipFill>
        <p:spPr>
          <a:xfrm>
            <a:off x="7908012" y="260637"/>
            <a:ext cx="2423457" cy="723267"/>
          </a:xfrm>
          <a:prstGeom prst="rect">
            <a:avLst/>
          </a:prstGeom>
        </p:spPr>
      </p:pic>
      <p:sp>
        <p:nvSpPr>
          <p:cNvPr id="13" name="TextBox 12">
            <a:extLst>
              <a:ext uri="{FF2B5EF4-FFF2-40B4-BE49-F238E27FC236}">
                <a16:creationId xmlns:a16="http://schemas.microsoft.com/office/drawing/2014/main" id="{CD272F7A-DBDC-2F47-A6C2-987B89EB5EEF}"/>
              </a:ext>
            </a:extLst>
          </p:cNvPr>
          <p:cNvSpPr txBox="1"/>
          <p:nvPr/>
        </p:nvSpPr>
        <p:spPr>
          <a:xfrm>
            <a:off x="353961" y="240973"/>
            <a:ext cx="5869858" cy="846386"/>
          </a:xfrm>
          <a:prstGeom prst="rect">
            <a:avLst/>
          </a:prstGeom>
          <a:noFill/>
        </p:spPr>
        <p:txBody>
          <a:bodyPr wrap="square" rtlCol="0">
            <a:spAutoFit/>
          </a:bodyPr>
          <a:lstStyle/>
          <a:p>
            <a:r>
              <a:rPr lang="en-US" sz="4900" spc="50" dirty="0">
                <a:latin typeface="Avenir Medium" panose="02000503020000020003" pitchFamily="2" charset="0"/>
              </a:rPr>
              <a:t>Our Team</a:t>
            </a:r>
            <a:endParaRPr lang="ru-RU" sz="4900" spc="50" dirty="0"/>
          </a:p>
        </p:txBody>
      </p:sp>
      <p:sp>
        <p:nvSpPr>
          <p:cNvPr id="23" name="TextBox 22">
            <a:extLst>
              <a:ext uri="{FF2B5EF4-FFF2-40B4-BE49-F238E27FC236}">
                <a16:creationId xmlns:a16="http://schemas.microsoft.com/office/drawing/2014/main" id="{2E237111-D44F-E54C-A5D7-FAF426B86EA2}"/>
              </a:ext>
            </a:extLst>
          </p:cNvPr>
          <p:cNvSpPr txBox="1"/>
          <p:nvPr/>
        </p:nvSpPr>
        <p:spPr>
          <a:xfrm>
            <a:off x="1945759" y="1895890"/>
            <a:ext cx="7246366" cy="1239955"/>
          </a:xfrm>
          <a:prstGeom prst="rect">
            <a:avLst/>
          </a:prstGeom>
          <a:noFill/>
        </p:spPr>
        <p:txBody>
          <a:bodyPr wrap="square" rtlCol="0">
            <a:spAutoFit/>
          </a:bodyPr>
          <a:lstStyle/>
          <a:p>
            <a:pPr>
              <a:lnSpc>
                <a:spcPts val="1500"/>
              </a:lnSpc>
            </a:pPr>
            <a:r>
              <a:rPr lang="en" sz="1100" spc="50" dirty="0">
                <a:latin typeface="Avenir Medium" panose="02000503020000020003" pitchFamily="2" charset="0"/>
              </a:rPr>
              <a:t>In 1987 graduated with honors from the Faculty of Computational Mathematics and Cybernetics</a:t>
            </a:r>
            <a:r>
              <a:rPr lang="ru-RU" sz="1100" spc="50" dirty="0">
                <a:latin typeface="Avenir Medium" panose="02000503020000020003" pitchFamily="2" charset="0"/>
              </a:rPr>
              <a:t> </a:t>
            </a:r>
            <a:r>
              <a:rPr lang="en" sz="1100" spc="50" dirty="0">
                <a:latin typeface="Avenir Medium" panose="02000503020000020003" pitchFamily="2" charset="0"/>
              </a:rPr>
              <a:t>of Lomonosov Moscow State University, Ph.D. He organized the sale of shares at privatization auctions, debut ADR placements of Gazprom and launch mortgage securitization in Russia.</a:t>
            </a:r>
          </a:p>
          <a:p>
            <a:pPr>
              <a:lnSpc>
                <a:spcPts val="1500"/>
              </a:lnSpc>
            </a:pPr>
            <a:r>
              <a:rPr lang="en-GB" sz="1100" spc="50" dirty="0">
                <a:latin typeface="Avenir Medium" panose="02000503020000020003" pitchFamily="2" charset="0"/>
              </a:rPr>
              <a:t>In 2018 Alexander got MSc in leadership and strategy from London Business School and in 2020 </a:t>
            </a:r>
            <a:r>
              <a:rPr lang="en" sz="1100" spc="50" dirty="0">
                <a:latin typeface="Avenir Medium" panose="02000503020000020003" pitchFamily="2" charset="0"/>
              </a:rPr>
              <a:t> received a certificate from EDHEC business school on asset management using machine learning. Since 2018, he has been selecting and testing unique algorithmic strategies.</a:t>
            </a:r>
          </a:p>
        </p:txBody>
      </p:sp>
      <p:sp>
        <p:nvSpPr>
          <p:cNvPr id="27" name="TextBox 26">
            <a:extLst>
              <a:ext uri="{FF2B5EF4-FFF2-40B4-BE49-F238E27FC236}">
                <a16:creationId xmlns:a16="http://schemas.microsoft.com/office/drawing/2014/main" id="{41856A99-E1D6-A04F-BBD9-BCD9530470EE}"/>
              </a:ext>
            </a:extLst>
          </p:cNvPr>
          <p:cNvSpPr txBox="1"/>
          <p:nvPr/>
        </p:nvSpPr>
        <p:spPr>
          <a:xfrm>
            <a:off x="7957172" y="7176974"/>
            <a:ext cx="570268" cy="415498"/>
          </a:xfrm>
          <a:prstGeom prst="rect">
            <a:avLst/>
          </a:prstGeom>
          <a:noFill/>
        </p:spPr>
        <p:txBody>
          <a:bodyPr wrap="square" rtlCol="0">
            <a:spAutoFit/>
          </a:bodyPr>
          <a:lstStyle/>
          <a:p>
            <a:r>
              <a:rPr lang="en" sz="2100" spc="100" dirty="0">
                <a:latin typeface="Avenir Medium" panose="02000503020000020003" pitchFamily="2" charset="0"/>
              </a:rPr>
              <a:t>03</a:t>
            </a:r>
            <a:endParaRPr lang="ru-RU" sz="2100" spc="100" dirty="0"/>
          </a:p>
        </p:txBody>
      </p:sp>
      <p:sp>
        <p:nvSpPr>
          <p:cNvPr id="28" name="TextBox 27">
            <a:extLst>
              <a:ext uri="{FF2B5EF4-FFF2-40B4-BE49-F238E27FC236}">
                <a16:creationId xmlns:a16="http://schemas.microsoft.com/office/drawing/2014/main" id="{01771B30-BCC6-D643-A045-BF536ACF7938}"/>
              </a:ext>
            </a:extLst>
          </p:cNvPr>
          <p:cNvSpPr txBox="1"/>
          <p:nvPr/>
        </p:nvSpPr>
        <p:spPr>
          <a:xfrm>
            <a:off x="8591607" y="7209771"/>
            <a:ext cx="1787780" cy="349904"/>
          </a:xfrm>
          <a:prstGeom prst="rect">
            <a:avLst/>
          </a:prstGeom>
          <a:noFill/>
        </p:spPr>
        <p:txBody>
          <a:bodyPr wrap="square" rtlCol="0">
            <a:spAutoFit/>
          </a:bodyPr>
          <a:lstStyle/>
          <a:p>
            <a:pPr>
              <a:lnSpc>
                <a:spcPts val="950"/>
              </a:lnSpc>
            </a:pPr>
            <a:r>
              <a:rPr lang="en" sz="900" spc="50" dirty="0">
                <a:latin typeface="Avenir Medium" panose="02000503020000020003" pitchFamily="2" charset="0"/>
              </a:rPr>
              <a:t>Absolute Return</a:t>
            </a:r>
          </a:p>
          <a:p>
            <a:pPr>
              <a:lnSpc>
                <a:spcPts val="950"/>
              </a:lnSpc>
            </a:pPr>
            <a:r>
              <a:rPr lang="en" sz="900" spc="50" dirty="0">
                <a:latin typeface="Avenir Medium" panose="02000503020000020003" pitchFamily="2" charset="0"/>
              </a:rPr>
              <a:t>Quantitative Management</a:t>
            </a:r>
            <a:endParaRPr lang="ru-RU" sz="900" spc="50" dirty="0"/>
          </a:p>
        </p:txBody>
      </p:sp>
      <p:sp>
        <p:nvSpPr>
          <p:cNvPr id="20" name="TextBox 19">
            <a:extLst>
              <a:ext uri="{FF2B5EF4-FFF2-40B4-BE49-F238E27FC236}">
                <a16:creationId xmlns:a16="http://schemas.microsoft.com/office/drawing/2014/main" id="{44817AA2-54D3-F74F-A049-49F37808486E}"/>
              </a:ext>
            </a:extLst>
          </p:cNvPr>
          <p:cNvSpPr txBox="1"/>
          <p:nvPr/>
        </p:nvSpPr>
        <p:spPr>
          <a:xfrm>
            <a:off x="1945759" y="1315782"/>
            <a:ext cx="3400147" cy="412934"/>
          </a:xfrm>
          <a:prstGeom prst="rect">
            <a:avLst/>
          </a:prstGeom>
          <a:noFill/>
        </p:spPr>
        <p:txBody>
          <a:bodyPr wrap="square" rtlCol="0">
            <a:spAutoFit/>
          </a:bodyPr>
          <a:lstStyle/>
          <a:p>
            <a:pPr>
              <a:lnSpc>
                <a:spcPts val="2500"/>
              </a:lnSpc>
            </a:pPr>
            <a:r>
              <a:rPr lang="en" sz="2100" spc="50" dirty="0">
                <a:latin typeface="Avenir Medium" panose="02000503020000020003" pitchFamily="2" charset="0"/>
              </a:rPr>
              <a:t>Alexander</a:t>
            </a:r>
            <a:r>
              <a:rPr lang="ru-RU" sz="2100" spc="50" dirty="0">
                <a:latin typeface="Avenir Medium" panose="02000503020000020003" pitchFamily="2" charset="0"/>
              </a:rPr>
              <a:t> </a:t>
            </a:r>
            <a:r>
              <a:rPr lang="en" sz="2100" spc="50" dirty="0">
                <a:latin typeface="Avenir Medium" panose="02000503020000020003" pitchFamily="2" charset="0"/>
              </a:rPr>
              <a:t>Semenyaka</a:t>
            </a:r>
          </a:p>
        </p:txBody>
      </p:sp>
      <p:pic>
        <p:nvPicPr>
          <p:cNvPr id="16" name="Рисунок 15" descr="Изображение выглядит как галстук, стена, человек, мужчина&#10;&#10;Автоматически созданное описание">
            <a:extLst>
              <a:ext uri="{FF2B5EF4-FFF2-40B4-BE49-F238E27FC236}">
                <a16:creationId xmlns:a16="http://schemas.microsoft.com/office/drawing/2014/main" id="{5F06E6E0-CC6B-9149-9F73-33E860EF6423}"/>
              </a:ext>
            </a:extLst>
          </p:cNvPr>
          <p:cNvPicPr>
            <a:picLocks noChangeAspect="1"/>
          </p:cNvPicPr>
          <p:nvPr/>
        </p:nvPicPr>
        <p:blipFill>
          <a:blip r:embed="rId4"/>
          <a:stretch>
            <a:fillRect/>
          </a:stretch>
        </p:blipFill>
        <p:spPr>
          <a:xfrm>
            <a:off x="419755" y="1242853"/>
            <a:ext cx="1333500" cy="1333500"/>
          </a:xfrm>
          <a:prstGeom prst="rect">
            <a:avLst/>
          </a:prstGeom>
        </p:spPr>
      </p:pic>
      <p:sp>
        <p:nvSpPr>
          <p:cNvPr id="31" name="TextBox 30">
            <a:extLst>
              <a:ext uri="{FF2B5EF4-FFF2-40B4-BE49-F238E27FC236}">
                <a16:creationId xmlns:a16="http://schemas.microsoft.com/office/drawing/2014/main" id="{88063A12-5B99-8A43-BCCA-EA46CD51E38F}"/>
              </a:ext>
            </a:extLst>
          </p:cNvPr>
          <p:cNvSpPr txBox="1"/>
          <p:nvPr/>
        </p:nvSpPr>
        <p:spPr>
          <a:xfrm>
            <a:off x="1945759" y="4231895"/>
            <a:ext cx="6971071" cy="1047594"/>
          </a:xfrm>
          <a:prstGeom prst="rect">
            <a:avLst/>
          </a:prstGeom>
          <a:noFill/>
        </p:spPr>
        <p:txBody>
          <a:bodyPr wrap="square" rtlCol="0">
            <a:spAutoFit/>
          </a:bodyPr>
          <a:lstStyle/>
          <a:p>
            <a:pPr>
              <a:lnSpc>
                <a:spcPts val="1500"/>
              </a:lnSpc>
            </a:pPr>
            <a:r>
              <a:rPr lang="en" sz="1100" spc="50" dirty="0">
                <a:latin typeface="Avenir Medium" panose="02000503020000020003" pitchFamily="2" charset="0"/>
              </a:rPr>
              <a:t>In 2000  graduated with honors from the Faculty of Mechanics and Mathematics of Lomonosov Moscow State University. After he worked as a programmer, lead programmer and head</a:t>
            </a:r>
          </a:p>
          <a:p>
            <a:pPr>
              <a:lnSpc>
                <a:spcPts val="1500"/>
              </a:lnSpc>
            </a:pPr>
            <a:r>
              <a:rPr lang="en" sz="1100" spc="50" dirty="0">
                <a:latin typeface="Avenir Medium" panose="02000503020000020003" pitchFamily="2" charset="0"/>
              </a:rPr>
              <a:t>of division in Russian IT companies. In 2008, Andrew began trading on the Moscow Exchange with his own money and since 2010 his trading is exclusively run by robots. In March 2018,</a:t>
            </a:r>
          </a:p>
          <a:p>
            <a:pPr>
              <a:lnSpc>
                <a:spcPts val="1500"/>
              </a:lnSpc>
            </a:pPr>
            <a:r>
              <a:rPr lang="en" sz="1100" spc="50" dirty="0">
                <a:latin typeface="Avenir Medium" panose="02000503020000020003" pitchFamily="2" charset="0"/>
              </a:rPr>
              <a:t>he launched robotic stock trading on US exchanges.</a:t>
            </a:r>
          </a:p>
        </p:txBody>
      </p:sp>
      <p:sp>
        <p:nvSpPr>
          <p:cNvPr id="32" name="TextBox 31">
            <a:extLst>
              <a:ext uri="{FF2B5EF4-FFF2-40B4-BE49-F238E27FC236}">
                <a16:creationId xmlns:a16="http://schemas.microsoft.com/office/drawing/2014/main" id="{B82AA52B-07D1-F946-920B-831B2BA1D986}"/>
              </a:ext>
            </a:extLst>
          </p:cNvPr>
          <p:cNvSpPr txBox="1"/>
          <p:nvPr/>
        </p:nvSpPr>
        <p:spPr>
          <a:xfrm>
            <a:off x="1945760" y="3649686"/>
            <a:ext cx="2866872" cy="412934"/>
          </a:xfrm>
          <a:prstGeom prst="rect">
            <a:avLst/>
          </a:prstGeom>
          <a:noFill/>
        </p:spPr>
        <p:txBody>
          <a:bodyPr wrap="square" rtlCol="0">
            <a:spAutoFit/>
          </a:bodyPr>
          <a:lstStyle/>
          <a:p>
            <a:pPr>
              <a:lnSpc>
                <a:spcPts val="2500"/>
              </a:lnSpc>
            </a:pPr>
            <a:r>
              <a:rPr lang="en" sz="2100" spc="50" dirty="0">
                <a:latin typeface="Avenir Medium" panose="02000503020000020003" pitchFamily="2" charset="0"/>
              </a:rPr>
              <a:t>Andrew</a:t>
            </a:r>
            <a:r>
              <a:rPr lang="ru-RU" sz="2100" spc="50" dirty="0">
                <a:latin typeface="Avenir Medium" panose="02000503020000020003" pitchFamily="2" charset="0"/>
              </a:rPr>
              <a:t> </a:t>
            </a:r>
            <a:r>
              <a:rPr lang="en" sz="2100" spc="50" dirty="0" err="1">
                <a:latin typeface="Avenir Medium" panose="02000503020000020003" pitchFamily="2" charset="0"/>
              </a:rPr>
              <a:t>Kartashov</a:t>
            </a:r>
            <a:endParaRPr lang="en" sz="2100" spc="50" dirty="0">
              <a:latin typeface="Avenir Medium" panose="02000503020000020003" pitchFamily="2" charset="0"/>
            </a:endParaRPr>
          </a:p>
        </p:txBody>
      </p:sp>
      <p:pic>
        <p:nvPicPr>
          <p:cNvPr id="35" name="Рисунок 34" descr="Изображение выглядит как человек, мужчина, стена, костюм&#10;&#10;Автоматически созданное описание">
            <a:extLst>
              <a:ext uri="{FF2B5EF4-FFF2-40B4-BE49-F238E27FC236}">
                <a16:creationId xmlns:a16="http://schemas.microsoft.com/office/drawing/2014/main" id="{20D8B7E3-C33B-E642-B629-2093D9B1867E}"/>
              </a:ext>
            </a:extLst>
          </p:cNvPr>
          <p:cNvPicPr>
            <a:picLocks noChangeAspect="1"/>
          </p:cNvPicPr>
          <p:nvPr/>
        </p:nvPicPr>
        <p:blipFill>
          <a:blip r:embed="rId5"/>
          <a:stretch>
            <a:fillRect/>
          </a:stretch>
        </p:blipFill>
        <p:spPr>
          <a:xfrm>
            <a:off x="426105" y="3566491"/>
            <a:ext cx="1320800" cy="1333500"/>
          </a:xfrm>
          <a:prstGeom prst="rect">
            <a:avLst/>
          </a:prstGeom>
        </p:spPr>
      </p:pic>
      <p:pic>
        <p:nvPicPr>
          <p:cNvPr id="3" name="Picture 2" descr="A person wearing glasses&#10;&#10;Description automatically generated with medium confidence">
            <a:extLst>
              <a:ext uri="{FF2B5EF4-FFF2-40B4-BE49-F238E27FC236}">
                <a16:creationId xmlns:a16="http://schemas.microsoft.com/office/drawing/2014/main" id="{F6F7AE13-F8D7-B649-8F7A-CB3E2D673642}"/>
              </a:ext>
            </a:extLst>
          </p:cNvPr>
          <p:cNvPicPr>
            <a:picLocks noChangeAspect="1"/>
          </p:cNvPicPr>
          <p:nvPr/>
        </p:nvPicPr>
        <p:blipFill>
          <a:blip r:embed="rId6"/>
          <a:stretch>
            <a:fillRect/>
          </a:stretch>
        </p:blipFill>
        <p:spPr>
          <a:xfrm>
            <a:off x="377480" y="5712846"/>
            <a:ext cx="1280302" cy="1280302"/>
          </a:xfrm>
          <a:prstGeom prst="rect">
            <a:avLst/>
          </a:prstGeom>
        </p:spPr>
      </p:pic>
      <p:sp>
        <p:nvSpPr>
          <p:cNvPr id="15" name="TextBox 14">
            <a:extLst>
              <a:ext uri="{FF2B5EF4-FFF2-40B4-BE49-F238E27FC236}">
                <a16:creationId xmlns:a16="http://schemas.microsoft.com/office/drawing/2014/main" id="{0C5D94A8-FC75-3345-8339-10ABB54EC8BC}"/>
              </a:ext>
            </a:extLst>
          </p:cNvPr>
          <p:cNvSpPr txBox="1"/>
          <p:nvPr/>
        </p:nvSpPr>
        <p:spPr>
          <a:xfrm>
            <a:off x="1945760" y="5708545"/>
            <a:ext cx="2866872" cy="412934"/>
          </a:xfrm>
          <a:prstGeom prst="rect">
            <a:avLst/>
          </a:prstGeom>
          <a:noFill/>
        </p:spPr>
        <p:txBody>
          <a:bodyPr wrap="square" rtlCol="0">
            <a:spAutoFit/>
          </a:bodyPr>
          <a:lstStyle/>
          <a:p>
            <a:pPr>
              <a:lnSpc>
                <a:spcPts val="2500"/>
              </a:lnSpc>
            </a:pPr>
            <a:r>
              <a:rPr lang="en" sz="2100" spc="50" dirty="0">
                <a:latin typeface="Avenir Medium" panose="02000503020000020003" pitchFamily="2" charset="0"/>
              </a:rPr>
              <a:t>Dmitry</a:t>
            </a:r>
            <a:r>
              <a:rPr lang="ru-RU" sz="2100" spc="50" dirty="0">
                <a:latin typeface="Avenir Medium" panose="02000503020000020003" pitchFamily="2" charset="0"/>
              </a:rPr>
              <a:t> </a:t>
            </a:r>
            <a:r>
              <a:rPr lang="en-GB" sz="2100" spc="50" dirty="0" err="1">
                <a:latin typeface="Avenir Medium" panose="02000503020000020003" pitchFamily="2" charset="0"/>
              </a:rPr>
              <a:t>Turevskiy</a:t>
            </a:r>
            <a:r>
              <a:rPr lang="en-GB" sz="2100" spc="50" dirty="0">
                <a:latin typeface="Avenir Medium" panose="02000503020000020003" pitchFamily="2" charset="0"/>
              </a:rPr>
              <a:t> </a:t>
            </a:r>
            <a:endParaRPr lang="en" sz="2100" spc="50" dirty="0">
              <a:latin typeface="Avenir Medium" panose="02000503020000020003" pitchFamily="2" charset="0"/>
            </a:endParaRPr>
          </a:p>
        </p:txBody>
      </p:sp>
      <p:sp>
        <p:nvSpPr>
          <p:cNvPr id="18" name="TextBox 17">
            <a:extLst>
              <a:ext uri="{FF2B5EF4-FFF2-40B4-BE49-F238E27FC236}">
                <a16:creationId xmlns:a16="http://schemas.microsoft.com/office/drawing/2014/main" id="{4707F58C-969C-4F43-89F4-C09018328603}"/>
              </a:ext>
            </a:extLst>
          </p:cNvPr>
          <p:cNvSpPr txBox="1"/>
          <p:nvPr/>
        </p:nvSpPr>
        <p:spPr>
          <a:xfrm>
            <a:off x="1945759" y="6295458"/>
            <a:ext cx="6011413" cy="1239955"/>
          </a:xfrm>
          <a:prstGeom prst="rect">
            <a:avLst/>
          </a:prstGeom>
          <a:noFill/>
        </p:spPr>
        <p:txBody>
          <a:bodyPr wrap="square" rtlCol="0">
            <a:spAutoFit/>
          </a:bodyPr>
          <a:lstStyle/>
          <a:p>
            <a:pPr>
              <a:lnSpc>
                <a:spcPts val="1500"/>
              </a:lnSpc>
            </a:pPr>
            <a:r>
              <a:rPr lang="en-GB" sz="1100" spc="50" dirty="0">
                <a:latin typeface="Avenir Medium" panose="02000503020000020003" pitchFamily="2" charset="0"/>
              </a:rPr>
              <a:t>In 2000 graduated from the Faculty of Mechanics and Mathematics of Lomonosov Moscow State University. Worked as a lead developer, project manager and head of the IT department in software development and fintech companies. </a:t>
            </a:r>
            <a:endParaRPr lang="ru-RU" sz="1100" spc="50" dirty="0">
              <a:latin typeface="Avenir Medium" panose="02000503020000020003" pitchFamily="2" charset="0"/>
            </a:endParaRPr>
          </a:p>
          <a:p>
            <a:pPr>
              <a:lnSpc>
                <a:spcPts val="1500"/>
              </a:lnSpc>
            </a:pPr>
            <a:r>
              <a:rPr lang="en-GB" sz="1100" spc="50" dirty="0">
                <a:latin typeface="Avenir Medium" panose="02000503020000020003" pitchFamily="2" charset="0"/>
              </a:rPr>
              <a:t>Since 2014 is heavily involved in development of algorithmic trading software </a:t>
            </a:r>
            <a:endParaRPr lang="ru-RU" sz="1100" spc="50" dirty="0">
              <a:latin typeface="Avenir Medium" panose="02000503020000020003" pitchFamily="2" charset="0"/>
            </a:endParaRPr>
          </a:p>
          <a:p>
            <a:pPr>
              <a:lnSpc>
                <a:spcPts val="1500"/>
              </a:lnSpc>
            </a:pPr>
            <a:r>
              <a:rPr lang="en-GB" sz="1100" spc="50" dirty="0">
                <a:latin typeface="Avenir Medium" panose="02000503020000020003" pitchFamily="2" charset="0"/>
              </a:rPr>
              <a:t>with strong emphasis on financial and mathematical statistics.</a:t>
            </a:r>
          </a:p>
          <a:p>
            <a:pPr>
              <a:lnSpc>
                <a:spcPts val="1500"/>
              </a:lnSpc>
            </a:pPr>
            <a:endParaRPr lang="en" sz="1100" spc="50" dirty="0">
              <a:latin typeface="Avenir Medium" panose="02000503020000020003" pitchFamily="2" charset="0"/>
            </a:endParaRPr>
          </a:p>
        </p:txBody>
      </p:sp>
    </p:spTree>
    <p:extLst>
      <p:ext uri="{BB962C8B-B14F-4D97-AF65-F5344CB8AC3E}">
        <p14:creationId xmlns:p14="http://schemas.microsoft.com/office/powerpoint/2010/main" val="1779652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con&#10;&#10;Description automatically generated">
            <a:extLst>
              <a:ext uri="{FF2B5EF4-FFF2-40B4-BE49-F238E27FC236}">
                <a16:creationId xmlns:a16="http://schemas.microsoft.com/office/drawing/2014/main" id="{DB27B111-39D7-5D40-A9E8-73ABE84B1E73}"/>
              </a:ext>
            </a:extLst>
          </p:cNvPr>
          <p:cNvPicPr>
            <a:picLocks noChangeAspect="1"/>
          </p:cNvPicPr>
          <p:nvPr/>
        </p:nvPicPr>
        <p:blipFill>
          <a:blip r:embed="rId2"/>
          <a:stretch>
            <a:fillRect/>
          </a:stretch>
        </p:blipFill>
        <p:spPr>
          <a:xfrm>
            <a:off x="-1" y="-28889"/>
            <a:ext cx="10691814" cy="7617451"/>
          </a:xfrm>
          <a:prstGeom prst="rect">
            <a:avLst/>
          </a:prstGeom>
        </p:spPr>
      </p:pic>
      <p:sp>
        <p:nvSpPr>
          <p:cNvPr id="4" name="TextBox 3">
            <a:extLst>
              <a:ext uri="{FF2B5EF4-FFF2-40B4-BE49-F238E27FC236}">
                <a16:creationId xmlns:a16="http://schemas.microsoft.com/office/drawing/2014/main" id="{750E1687-4B17-A242-AA08-DCC58C3813DA}"/>
              </a:ext>
            </a:extLst>
          </p:cNvPr>
          <p:cNvSpPr txBox="1"/>
          <p:nvPr/>
        </p:nvSpPr>
        <p:spPr>
          <a:xfrm>
            <a:off x="353961" y="240973"/>
            <a:ext cx="6768734" cy="846386"/>
          </a:xfrm>
          <a:prstGeom prst="rect">
            <a:avLst/>
          </a:prstGeom>
          <a:noFill/>
        </p:spPr>
        <p:txBody>
          <a:bodyPr wrap="square" rtlCol="0">
            <a:spAutoFit/>
          </a:bodyPr>
          <a:lstStyle/>
          <a:p>
            <a:r>
              <a:rPr lang="en-US" sz="4900" spc="50" dirty="0">
                <a:latin typeface="Avenir Medium" panose="02000503020000020003" pitchFamily="2" charset="0"/>
              </a:rPr>
              <a:t>Engine of the Strategy</a:t>
            </a:r>
            <a:endParaRPr lang="ru-RU" sz="4900" spc="50" dirty="0"/>
          </a:p>
        </p:txBody>
      </p:sp>
      <p:pic>
        <p:nvPicPr>
          <p:cNvPr id="5" name="Рисунок 7">
            <a:extLst>
              <a:ext uri="{FF2B5EF4-FFF2-40B4-BE49-F238E27FC236}">
                <a16:creationId xmlns:a16="http://schemas.microsoft.com/office/drawing/2014/main" id="{3DD26C83-9C72-B147-87D6-AF9D999F2087}"/>
              </a:ext>
            </a:extLst>
          </p:cNvPr>
          <p:cNvPicPr>
            <a:picLocks noChangeAspect="1"/>
          </p:cNvPicPr>
          <p:nvPr/>
        </p:nvPicPr>
        <p:blipFill>
          <a:blip r:embed="rId3"/>
          <a:stretch>
            <a:fillRect/>
          </a:stretch>
        </p:blipFill>
        <p:spPr>
          <a:xfrm>
            <a:off x="7908012" y="260637"/>
            <a:ext cx="2423457" cy="723267"/>
          </a:xfrm>
          <a:prstGeom prst="rect">
            <a:avLst/>
          </a:prstGeom>
        </p:spPr>
      </p:pic>
      <p:sp>
        <p:nvSpPr>
          <p:cNvPr id="6" name="TextBox 5">
            <a:extLst>
              <a:ext uri="{FF2B5EF4-FFF2-40B4-BE49-F238E27FC236}">
                <a16:creationId xmlns:a16="http://schemas.microsoft.com/office/drawing/2014/main" id="{175DCF6E-B45D-A34C-8AFD-7F8432745D3C}"/>
              </a:ext>
            </a:extLst>
          </p:cNvPr>
          <p:cNvSpPr txBox="1"/>
          <p:nvPr/>
        </p:nvSpPr>
        <p:spPr>
          <a:xfrm>
            <a:off x="8468480" y="6987936"/>
            <a:ext cx="1787780" cy="349904"/>
          </a:xfrm>
          <a:prstGeom prst="rect">
            <a:avLst/>
          </a:prstGeom>
          <a:noFill/>
        </p:spPr>
        <p:txBody>
          <a:bodyPr wrap="square" rtlCol="0">
            <a:spAutoFit/>
          </a:bodyPr>
          <a:lstStyle/>
          <a:p>
            <a:pPr>
              <a:lnSpc>
                <a:spcPts val="950"/>
              </a:lnSpc>
            </a:pPr>
            <a:r>
              <a:rPr lang="en" sz="900" spc="50" dirty="0">
                <a:latin typeface="Avenir Medium" panose="02000503020000020003" pitchFamily="2" charset="0"/>
              </a:rPr>
              <a:t>Absolute Return</a:t>
            </a:r>
          </a:p>
          <a:p>
            <a:pPr>
              <a:lnSpc>
                <a:spcPts val="950"/>
              </a:lnSpc>
            </a:pPr>
            <a:r>
              <a:rPr lang="en" sz="900" spc="50" dirty="0">
                <a:latin typeface="Avenir Medium" panose="02000503020000020003" pitchFamily="2" charset="0"/>
              </a:rPr>
              <a:t>Quantitative Management</a:t>
            </a:r>
            <a:endParaRPr lang="ru-RU" sz="900" spc="50" dirty="0"/>
          </a:p>
        </p:txBody>
      </p:sp>
      <p:sp>
        <p:nvSpPr>
          <p:cNvPr id="7" name="TextBox 6">
            <a:extLst>
              <a:ext uri="{FF2B5EF4-FFF2-40B4-BE49-F238E27FC236}">
                <a16:creationId xmlns:a16="http://schemas.microsoft.com/office/drawing/2014/main" id="{225C4169-F6B7-2C45-BEC4-0BDF1A1E3C91}"/>
              </a:ext>
            </a:extLst>
          </p:cNvPr>
          <p:cNvSpPr txBox="1"/>
          <p:nvPr/>
        </p:nvSpPr>
        <p:spPr>
          <a:xfrm>
            <a:off x="7898212" y="6971329"/>
            <a:ext cx="570268" cy="415498"/>
          </a:xfrm>
          <a:prstGeom prst="rect">
            <a:avLst/>
          </a:prstGeom>
          <a:noFill/>
        </p:spPr>
        <p:txBody>
          <a:bodyPr wrap="square" rtlCol="0">
            <a:spAutoFit/>
          </a:bodyPr>
          <a:lstStyle/>
          <a:p>
            <a:r>
              <a:rPr lang="en" sz="2100" spc="100" dirty="0">
                <a:latin typeface="Avenir Medium" panose="02000503020000020003" pitchFamily="2" charset="0"/>
              </a:rPr>
              <a:t>04</a:t>
            </a:r>
            <a:endParaRPr lang="ru-RU" sz="2100" spc="100" dirty="0"/>
          </a:p>
        </p:txBody>
      </p:sp>
      <p:sp>
        <p:nvSpPr>
          <p:cNvPr id="9" name="Rectangle 8">
            <a:extLst>
              <a:ext uri="{FF2B5EF4-FFF2-40B4-BE49-F238E27FC236}">
                <a16:creationId xmlns:a16="http://schemas.microsoft.com/office/drawing/2014/main" id="{E4EA05DA-D613-9244-9233-84A3D2CA6CF1}"/>
              </a:ext>
            </a:extLst>
          </p:cNvPr>
          <p:cNvSpPr/>
          <p:nvPr/>
        </p:nvSpPr>
        <p:spPr>
          <a:xfrm>
            <a:off x="353961" y="1273430"/>
            <a:ext cx="7971892" cy="1077218"/>
          </a:xfrm>
          <a:prstGeom prst="rect">
            <a:avLst/>
          </a:prstGeom>
        </p:spPr>
        <p:txBody>
          <a:bodyPr wrap="square">
            <a:spAutoFit/>
          </a:bodyPr>
          <a:lstStyle/>
          <a:p>
            <a:r>
              <a:rPr lang="en-US" sz="1600" dirty="0">
                <a:latin typeface="Avenir Next" panose="020B0503020202020204" pitchFamily="34" charset="0"/>
              </a:rPr>
              <a:t>The Strategy takes long and short positions in selected US stocks traded on NYSE and Nasdaq. Stock selection is updated quarterly. All investments are short-term, average holding period is about 5 business days. Technical analysis and statistical pattern recognition are used to predict a directional movement. </a:t>
            </a:r>
          </a:p>
        </p:txBody>
      </p:sp>
      <p:sp>
        <p:nvSpPr>
          <p:cNvPr id="10" name="TextBox 9">
            <a:extLst>
              <a:ext uri="{FF2B5EF4-FFF2-40B4-BE49-F238E27FC236}">
                <a16:creationId xmlns:a16="http://schemas.microsoft.com/office/drawing/2014/main" id="{3C5473BC-94BE-1A42-BD85-3038B94CDC33}"/>
              </a:ext>
            </a:extLst>
          </p:cNvPr>
          <p:cNvSpPr txBox="1"/>
          <p:nvPr/>
        </p:nvSpPr>
        <p:spPr>
          <a:xfrm>
            <a:off x="1727166" y="2700344"/>
            <a:ext cx="6598687" cy="2554545"/>
          </a:xfrm>
          <a:prstGeom prst="rect">
            <a:avLst/>
          </a:prstGeom>
          <a:noFill/>
        </p:spPr>
        <p:txBody>
          <a:bodyPr wrap="square" rtlCol="0">
            <a:spAutoFit/>
          </a:bodyPr>
          <a:lstStyle/>
          <a:p>
            <a:r>
              <a:rPr lang="en-US" sz="1600" dirty="0">
                <a:latin typeface="Avenir Next" panose="020B0503020202020204" pitchFamily="34" charset="0"/>
              </a:rPr>
              <a:t>The main statistical pattern is momentum. The system automatically compares a current momentum with all the available historical data on this and other stocks to understand the possible distribution of future movements. This statistical distribution is then compared to the leverage and direction that is going to be used on this stock in this moment. </a:t>
            </a:r>
          </a:p>
          <a:p>
            <a:endParaRPr lang="en-US" sz="1600" dirty="0">
              <a:latin typeface="Avenir Next" panose="020B0503020202020204" pitchFamily="34" charset="0"/>
            </a:endParaRPr>
          </a:p>
          <a:p>
            <a:r>
              <a:rPr lang="en-US" sz="1600" dirty="0">
                <a:latin typeface="Avenir Next" panose="020B0503020202020204" pitchFamily="34" charset="0"/>
              </a:rPr>
              <a:t>Another pattern used is current volatility. Again, the algorithm analyses historical data to understand where a particular stock can move and what are possible dispersion of future movements. </a:t>
            </a:r>
          </a:p>
        </p:txBody>
      </p:sp>
      <p:sp>
        <p:nvSpPr>
          <p:cNvPr id="11" name="TextBox 10">
            <a:extLst>
              <a:ext uri="{FF2B5EF4-FFF2-40B4-BE49-F238E27FC236}">
                <a16:creationId xmlns:a16="http://schemas.microsoft.com/office/drawing/2014/main" id="{C6AD0CAD-20B5-7A4E-B42D-FDA1FF7F444B}"/>
              </a:ext>
            </a:extLst>
          </p:cNvPr>
          <p:cNvSpPr txBox="1"/>
          <p:nvPr/>
        </p:nvSpPr>
        <p:spPr>
          <a:xfrm>
            <a:off x="353961" y="5604585"/>
            <a:ext cx="7971892" cy="584775"/>
          </a:xfrm>
          <a:prstGeom prst="rect">
            <a:avLst/>
          </a:prstGeom>
          <a:noFill/>
        </p:spPr>
        <p:txBody>
          <a:bodyPr wrap="square" rtlCol="0">
            <a:spAutoFit/>
          </a:bodyPr>
          <a:lstStyle/>
          <a:p>
            <a:r>
              <a:rPr lang="en-US" sz="1600" dirty="0">
                <a:latin typeface="Avenir Next" panose="020B0503020202020204" pitchFamily="34" charset="0"/>
              </a:rPr>
              <a:t>The Strategy has a built-in procedure to manage the drawdown risk – </a:t>
            </a:r>
            <a:br>
              <a:rPr lang="en-US" sz="1600" dirty="0">
                <a:latin typeface="Avenir Next" panose="020B0503020202020204" pitchFamily="34" charset="0"/>
              </a:rPr>
            </a:br>
            <a:r>
              <a:rPr lang="en-US" sz="1600" dirty="0">
                <a:latin typeface="Avenir Next" panose="020B0503020202020204" pitchFamily="34" charset="0"/>
              </a:rPr>
              <a:t>every day it verifies the current drawdown and adjusts leverage.</a:t>
            </a:r>
          </a:p>
        </p:txBody>
      </p:sp>
    </p:spTree>
    <p:extLst>
      <p:ext uri="{BB962C8B-B14F-4D97-AF65-F5344CB8AC3E}">
        <p14:creationId xmlns:p14="http://schemas.microsoft.com/office/powerpoint/2010/main" val="3633881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Рисунок 9">
            <a:extLst>
              <a:ext uri="{FF2B5EF4-FFF2-40B4-BE49-F238E27FC236}">
                <a16:creationId xmlns:a16="http://schemas.microsoft.com/office/drawing/2014/main" id="{A7C155D6-177A-8049-AC46-9DBE6393FC57}"/>
              </a:ext>
            </a:extLst>
          </p:cNvPr>
          <p:cNvPicPr>
            <a:picLocks noChangeAspect="1"/>
          </p:cNvPicPr>
          <p:nvPr/>
        </p:nvPicPr>
        <p:blipFill>
          <a:blip r:embed="rId2"/>
          <a:stretch>
            <a:fillRect/>
          </a:stretch>
        </p:blipFill>
        <p:spPr>
          <a:xfrm>
            <a:off x="-111271" y="-108163"/>
            <a:ext cx="10914353" cy="7776000"/>
          </a:xfrm>
          <a:prstGeom prst="rect">
            <a:avLst/>
          </a:prstGeom>
        </p:spPr>
      </p:pic>
      <p:pic>
        <p:nvPicPr>
          <p:cNvPr id="8" name="Рисунок 7">
            <a:extLst>
              <a:ext uri="{FF2B5EF4-FFF2-40B4-BE49-F238E27FC236}">
                <a16:creationId xmlns:a16="http://schemas.microsoft.com/office/drawing/2014/main" id="{9FA09E76-7D5E-1243-B29B-12EEA0A05B9A}"/>
              </a:ext>
            </a:extLst>
          </p:cNvPr>
          <p:cNvPicPr>
            <a:picLocks noChangeAspect="1"/>
          </p:cNvPicPr>
          <p:nvPr/>
        </p:nvPicPr>
        <p:blipFill>
          <a:blip r:embed="rId3"/>
          <a:stretch>
            <a:fillRect/>
          </a:stretch>
        </p:blipFill>
        <p:spPr>
          <a:xfrm>
            <a:off x="7908012" y="260637"/>
            <a:ext cx="2423457" cy="723267"/>
          </a:xfrm>
          <a:prstGeom prst="rect">
            <a:avLst/>
          </a:prstGeom>
        </p:spPr>
      </p:pic>
      <p:sp>
        <p:nvSpPr>
          <p:cNvPr id="13" name="TextBox 12">
            <a:extLst>
              <a:ext uri="{FF2B5EF4-FFF2-40B4-BE49-F238E27FC236}">
                <a16:creationId xmlns:a16="http://schemas.microsoft.com/office/drawing/2014/main" id="{CD272F7A-DBDC-2F47-A6C2-987B89EB5EEF}"/>
              </a:ext>
            </a:extLst>
          </p:cNvPr>
          <p:cNvSpPr txBox="1"/>
          <p:nvPr/>
        </p:nvSpPr>
        <p:spPr>
          <a:xfrm>
            <a:off x="353961" y="240973"/>
            <a:ext cx="5869858" cy="846386"/>
          </a:xfrm>
          <a:prstGeom prst="rect">
            <a:avLst/>
          </a:prstGeom>
          <a:noFill/>
        </p:spPr>
        <p:txBody>
          <a:bodyPr wrap="square" rtlCol="0">
            <a:spAutoFit/>
          </a:bodyPr>
          <a:lstStyle/>
          <a:p>
            <a:r>
              <a:rPr lang="en-US" sz="4900" spc="50" dirty="0">
                <a:latin typeface="Avenir Medium" panose="02000503020000020003" pitchFamily="2" charset="0"/>
              </a:rPr>
              <a:t>The Strategy</a:t>
            </a:r>
            <a:endParaRPr lang="ru-RU" sz="4900" spc="50" dirty="0"/>
          </a:p>
        </p:txBody>
      </p:sp>
      <p:sp>
        <p:nvSpPr>
          <p:cNvPr id="27" name="TextBox 26">
            <a:extLst>
              <a:ext uri="{FF2B5EF4-FFF2-40B4-BE49-F238E27FC236}">
                <a16:creationId xmlns:a16="http://schemas.microsoft.com/office/drawing/2014/main" id="{41856A99-E1D6-A04F-BBD9-BCD9530470EE}"/>
              </a:ext>
            </a:extLst>
          </p:cNvPr>
          <p:cNvSpPr txBox="1"/>
          <p:nvPr/>
        </p:nvSpPr>
        <p:spPr>
          <a:xfrm>
            <a:off x="7957172" y="6960351"/>
            <a:ext cx="570268" cy="415498"/>
          </a:xfrm>
          <a:prstGeom prst="rect">
            <a:avLst/>
          </a:prstGeom>
          <a:noFill/>
        </p:spPr>
        <p:txBody>
          <a:bodyPr wrap="square" rtlCol="0">
            <a:spAutoFit/>
          </a:bodyPr>
          <a:lstStyle/>
          <a:p>
            <a:r>
              <a:rPr lang="en" sz="2100" spc="100" dirty="0">
                <a:latin typeface="Avenir Medium" panose="02000503020000020003" pitchFamily="2" charset="0"/>
              </a:rPr>
              <a:t>05</a:t>
            </a:r>
            <a:endParaRPr lang="ru-RU" sz="2100" spc="100" dirty="0"/>
          </a:p>
        </p:txBody>
      </p:sp>
      <p:sp>
        <p:nvSpPr>
          <p:cNvPr id="28" name="TextBox 27">
            <a:extLst>
              <a:ext uri="{FF2B5EF4-FFF2-40B4-BE49-F238E27FC236}">
                <a16:creationId xmlns:a16="http://schemas.microsoft.com/office/drawing/2014/main" id="{01771B30-BCC6-D643-A045-BF536ACF7938}"/>
              </a:ext>
            </a:extLst>
          </p:cNvPr>
          <p:cNvSpPr txBox="1"/>
          <p:nvPr/>
        </p:nvSpPr>
        <p:spPr>
          <a:xfrm>
            <a:off x="8615810" y="6993148"/>
            <a:ext cx="1787780" cy="349904"/>
          </a:xfrm>
          <a:prstGeom prst="rect">
            <a:avLst/>
          </a:prstGeom>
          <a:noFill/>
        </p:spPr>
        <p:txBody>
          <a:bodyPr wrap="square" rtlCol="0">
            <a:spAutoFit/>
          </a:bodyPr>
          <a:lstStyle/>
          <a:p>
            <a:pPr>
              <a:lnSpc>
                <a:spcPts val="950"/>
              </a:lnSpc>
            </a:pPr>
            <a:r>
              <a:rPr lang="en" sz="900" spc="50" dirty="0">
                <a:latin typeface="Avenir Medium" panose="02000503020000020003" pitchFamily="2" charset="0"/>
              </a:rPr>
              <a:t>Absolute Return</a:t>
            </a:r>
          </a:p>
          <a:p>
            <a:pPr>
              <a:lnSpc>
                <a:spcPts val="950"/>
              </a:lnSpc>
            </a:pPr>
            <a:r>
              <a:rPr lang="en" sz="900" spc="50" dirty="0">
                <a:latin typeface="Avenir Medium" panose="02000503020000020003" pitchFamily="2" charset="0"/>
              </a:rPr>
              <a:t>Quantitative Management</a:t>
            </a:r>
            <a:endParaRPr lang="ru-RU" sz="900" spc="50" dirty="0"/>
          </a:p>
        </p:txBody>
      </p:sp>
      <p:pic>
        <p:nvPicPr>
          <p:cNvPr id="20" name="Picture 19" descr="Chart, line chart&#10;&#10;Description automatically generated">
            <a:extLst>
              <a:ext uri="{FF2B5EF4-FFF2-40B4-BE49-F238E27FC236}">
                <a16:creationId xmlns:a16="http://schemas.microsoft.com/office/drawing/2014/main" id="{2FD289E5-52C8-044E-9CF9-18BA5FA3D0BF}"/>
              </a:ext>
            </a:extLst>
          </p:cNvPr>
          <p:cNvPicPr>
            <a:picLocks noChangeAspect="1"/>
          </p:cNvPicPr>
          <p:nvPr/>
        </p:nvPicPr>
        <p:blipFill>
          <a:blip r:embed="rId4"/>
          <a:stretch>
            <a:fillRect/>
          </a:stretch>
        </p:blipFill>
        <p:spPr>
          <a:xfrm>
            <a:off x="353960" y="1666623"/>
            <a:ext cx="7593319" cy="4589797"/>
          </a:xfrm>
          <a:prstGeom prst="rect">
            <a:avLst/>
          </a:prstGeom>
        </p:spPr>
      </p:pic>
    </p:spTree>
    <p:extLst>
      <p:ext uri="{BB962C8B-B14F-4D97-AF65-F5344CB8AC3E}">
        <p14:creationId xmlns:p14="http://schemas.microsoft.com/office/powerpoint/2010/main" val="3743001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Рисунок 10">
            <a:extLst>
              <a:ext uri="{FF2B5EF4-FFF2-40B4-BE49-F238E27FC236}">
                <a16:creationId xmlns:a16="http://schemas.microsoft.com/office/drawing/2014/main" id="{7A2AE734-CB9E-E843-86F6-82F4B132C9DB}"/>
              </a:ext>
            </a:extLst>
          </p:cNvPr>
          <p:cNvPicPr>
            <a:picLocks noChangeAspect="1"/>
          </p:cNvPicPr>
          <p:nvPr/>
        </p:nvPicPr>
        <p:blipFill>
          <a:blip r:embed="rId3">
            <a:alphaModFix/>
          </a:blip>
          <a:stretch>
            <a:fillRect/>
          </a:stretch>
        </p:blipFill>
        <p:spPr>
          <a:xfrm>
            <a:off x="-222540" y="-216325"/>
            <a:ext cx="10914353" cy="7776000"/>
          </a:xfrm>
          <a:prstGeom prst="rect">
            <a:avLst/>
          </a:prstGeom>
        </p:spPr>
      </p:pic>
      <p:pic>
        <p:nvPicPr>
          <p:cNvPr id="8" name="Рисунок 7">
            <a:extLst>
              <a:ext uri="{FF2B5EF4-FFF2-40B4-BE49-F238E27FC236}">
                <a16:creationId xmlns:a16="http://schemas.microsoft.com/office/drawing/2014/main" id="{9FA09E76-7D5E-1243-B29B-12EEA0A05B9A}"/>
              </a:ext>
            </a:extLst>
          </p:cNvPr>
          <p:cNvPicPr>
            <a:picLocks noChangeAspect="1"/>
          </p:cNvPicPr>
          <p:nvPr/>
        </p:nvPicPr>
        <p:blipFill>
          <a:blip r:embed="rId4"/>
          <a:stretch>
            <a:fillRect/>
          </a:stretch>
        </p:blipFill>
        <p:spPr>
          <a:xfrm>
            <a:off x="7908012" y="260637"/>
            <a:ext cx="2423457" cy="723267"/>
          </a:xfrm>
          <a:prstGeom prst="rect">
            <a:avLst/>
          </a:prstGeom>
        </p:spPr>
      </p:pic>
      <p:sp>
        <p:nvSpPr>
          <p:cNvPr id="13" name="TextBox 12">
            <a:extLst>
              <a:ext uri="{FF2B5EF4-FFF2-40B4-BE49-F238E27FC236}">
                <a16:creationId xmlns:a16="http://schemas.microsoft.com/office/drawing/2014/main" id="{CD272F7A-DBDC-2F47-A6C2-987B89EB5EEF}"/>
              </a:ext>
            </a:extLst>
          </p:cNvPr>
          <p:cNvSpPr txBox="1"/>
          <p:nvPr/>
        </p:nvSpPr>
        <p:spPr>
          <a:xfrm>
            <a:off x="353961" y="240973"/>
            <a:ext cx="5869858" cy="846386"/>
          </a:xfrm>
          <a:prstGeom prst="rect">
            <a:avLst/>
          </a:prstGeom>
          <a:noFill/>
        </p:spPr>
        <p:txBody>
          <a:bodyPr wrap="square" rtlCol="0">
            <a:spAutoFit/>
          </a:bodyPr>
          <a:lstStyle/>
          <a:p>
            <a:r>
              <a:rPr lang="en-US" sz="4900" spc="50" dirty="0">
                <a:latin typeface="Avenir Medium" panose="02000503020000020003" pitchFamily="2" charset="0"/>
              </a:rPr>
              <a:t>The Strategy</a:t>
            </a:r>
            <a:r>
              <a:rPr lang="ru-RU" sz="4900" spc="50" dirty="0">
                <a:latin typeface="Avenir Medium" panose="02000503020000020003" pitchFamily="2" charset="0"/>
              </a:rPr>
              <a:t> </a:t>
            </a:r>
            <a:r>
              <a:rPr lang="en-US" sz="4900" spc="50" dirty="0">
                <a:latin typeface="Avenir Medium" panose="02000503020000020003" pitchFamily="2" charset="0"/>
              </a:rPr>
              <a:t>(cont.)</a:t>
            </a:r>
            <a:endParaRPr lang="ru-RU" sz="4900" spc="50" dirty="0"/>
          </a:p>
        </p:txBody>
      </p:sp>
      <p:sp>
        <p:nvSpPr>
          <p:cNvPr id="27" name="TextBox 26">
            <a:extLst>
              <a:ext uri="{FF2B5EF4-FFF2-40B4-BE49-F238E27FC236}">
                <a16:creationId xmlns:a16="http://schemas.microsoft.com/office/drawing/2014/main" id="{41856A99-E1D6-A04F-BBD9-BCD9530470EE}"/>
              </a:ext>
            </a:extLst>
          </p:cNvPr>
          <p:cNvSpPr txBox="1"/>
          <p:nvPr/>
        </p:nvSpPr>
        <p:spPr>
          <a:xfrm>
            <a:off x="7957172" y="6960351"/>
            <a:ext cx="570268" cy="415498"/>
          </a:xfrm>
          <a:prstGeom prst="rect">
            <a:avLst/>
          </a:prstGeom>
          <a:noFill/>
        </p:spPr>
        <p:txBody>
          <a:bodyPr wrap="square" rtlCol="0">
            <a:spAutoFit/>
          </a:bodyPr>
          <a:lstStyle/>
          <a:p>
            <a:r>
              <a:rPr lang="en" sz="2100" spc="100" dirty="0">
                <a:latin typeface="Avenir Medium" panose="02000503020000020003" pitchFamily="2" charset="0"/>
              </a:rPr>
              <a:t>06</a:t>
            </a:r>
            <a:endParaRPr lang="ru-RU" sz="2100" spc="100" dirty="0"/>
          </a:p>
        </p:txBody>
      </p:sp>
      <p:sp>
        <p:nvSpPr>
          <p:cNvPr id="28" name="TextBox 27">
            <a:extLst>
              <a:ext uri="{FF2B5EF4-FFF2-40B4-BE49-F238E27FC236}">
                <a16:creationId xmlns:a16="http://schemas.microsoft.com/office/drawing/2014/main" id="{01771B30-BCC6-D643-A045-BF536ACF7938}"/>
              </a:ext>
            </a:extLst>
          </p:cNvPr>
          <p:cNvSpPr txBox="1"/>
          <p:nvPr/>
        </p:nvSpPr>
        <p:spPr>
          <a:xfrm>
            <a:off x="8615810" y="6993148"/>
            <a:ext cx="1787780" cy="349904"/>
          </a:xfrm>
          <a:prstGeom prst="rect">
            <a:avLst/>
          </a:prstGeom>
          <a:noFill/>
        </p:spPr>
        <p:txBody>
          <a:bodyPr wrap="square" rtlCol="0">
            <a:spAutoFit/>
          </a:bodyPr>
          <a:lstStyle/>
          <a:p>
            <a:pPr>
              <a:lnSpc>
                <a:spcPts val="950"/>
              </a:lnSpc>
            </a:pPr>
            <a:r>
              <a:rPr lang="en" sz="900" spc="50" dirty="0">
                <a:latin typeface="Avenir Medium" panose="02000503020000020003" pitchFamily="2" charset="0"/>
              </a:rPr>
              <a:t>Absolute Return</a:t>
            </a:r>
          </a:p>
          <a:p>
            <a:pPr>
              <a:lnSpc>
                <a:spcPts val="950"/>
              </a:lnSpc>
            </a:pPr>
            <a:r>
              <a:rPr lang="en" sz="900" spc="50" dirty="0">
                <a:latin typeface="Avenir Medium" panose="02000503020000020003" pitchFamily="2" charset="0"/>
              </a:rPr>
              <a:t>Quantitative Management</a:t>
            </a:r>
            <a:endParaRPr lang="ru-RU" sz="900" spc="50" dirty="0"/>
          </a:p>
        </p:txBody>
      </p:sp>
      <p:pic>
        <p:nvPicPr>
          <p:cNvPr id="22" name="Picture 21" descr="Chart, line chart, histogram&#10;&#10;Description automatically generated">
            <a:extLst>
              <a:ext uri="{FF2B5EF4-FFF2-40B4-BE49-F238E27FC236}">
                <a16:creationId xmlns:a16="http://schemas.microsoft.com/office/drawing/2014/main" id="{0FFF8205-7B4D-5C43-A912-B6C5173D0D64}"/>
              </a:ext>
            </a:extLst>
          </p:cNvPr>
          <p:cNvPicPr>
            <a:picLocks noChangeAspect="1"/>
          </p:cNvPicPr>
          <p:nvPr/>
        </p:nvPicPr>
        <p:blipFill>
          <a:blip r:embed="rId5"/>
          <a:stretch>
            <a:fillRect/>
          </a:stretch>
        </p:blipFill>
        <p:spPr>
          <a:xfrm>
            <a:off x="184772" y="1457527"/>
            <a:ext cx="7772400" cy="5029200"/>
          </a:xfrm>
          <a:prstGeom prst="rect">
            <a:avLst/>
          </a:prstGeom>
        </p:spPr>
      </p:pic>
    </p:spTree>
    <p:extLst>
      <p:ext uri="{BB962C8B-B14F-4D97-AF65-F5344CB8AC3E}">
        <p14:creationId xmlns:p14="http://schemas.microsoft.com/office/powerpoint/2010/main" val="3358901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336" y="0"/>
            <a:ext cx="10689140" cy="7559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Picture 8" descr="A picture containing logo&#10;&#10;Description automatically generated">
            <a:extLst>
              <a:ext uri="{FF2B5EF4-FFF2-40B4-BE49-F238E27FC236}">
                <a16:creationId xmlns:a16="http://schemas.microsoft.com/office/drawing/2014/main" id="{5C72E0C5-C8B0-F249-A99C-7C55A1662F2E}"/>
              </a:ext>
            </a:extLst>
          </p:cNvPr>
          <p:cNvPicPr>
            <a:picLocks noChangeAspect="1"/>
          </p:cNvPicPr>
          <p:nvPr/>
        </p:nvPicPr>
        <p:blipFill rotWithShape="1">
          <a:blip r:embed="rId2"/>
          <a:srcRect r="-2" b="781"/>
          <a:stretch/>
        </p:blipFill>
        <p:spPr>
          <a:xfrm>
            <a:off x="21" y="341655"/>
            <a:ext cx="10691792" cy="7558262"/>
          </a:xfrm>
          <a:prstGeom prst="rect">
            <a:avLst/>
          </a:prstGeom>
        </p:spPr>
      </p:pic>
      <p:pic>
        <p:nvPicPr>
          <p:cNvPr id="11" name="Рисунок 7">
            <a:extLst>
              <a:ext uri="{FF2B5EF4-FFF2-40B4-BE49-F238E27FC236}">
                <a16:creationId xmlns:a16="http://schemas.microsoft.com/office/drawing/2014/main" id="{49C88C4D-CEDD-7048-B9A8-800918C7CD62}"/>
              </a:ext>
            </a:extLst>
          </p:cNvPr>
          <p:cNvPicPr>
            <a:picLocks noChangeAspect="1"/>
          </p:cNvPicPr>
          <p:nvPr/>
        </p:nvPicPr>
        <p:blipFill>
          <a:blip r:embed="rId3"/>
          <a:stretch>
            <a:fillRect/>
          </a:stretch>
        </p:blipFill>
        <p:spPr>
          <a:xfrm>
            <a:off x="7908012" y="260637"/>
            <a:ext cx="2423457" cy="723267"/>
          </a:xfrm>
          <a:prstGeom prst="rect">
            <a:avLst/>
          </a:prstGeom>
        </p:spPr>
      </p:pic>
      <p:sp>
        <p:nvSpPr>
          <p:cNvPr id="12" name="TextBox 11">
            <a:extLst>
              <a:ext uri="{FF2B5EF4-FFF2-40B4-BE49-F238E27FC236}">
                <a16:creationId xmlns:a16="http://schemas.microsoft.com/office/drawing/2014/main" id="{8BCFAE8D-0120-D842-8B50-AD8E3E6BE3F1}"/>
              </a:ext>
            </a:extLst>
          </p:cNvPr>
          <p:cNvSpPr txBox="1"/>
          <p:nvPr/>
        </p:nvSpPr>
        <p:spPr>
          <a:xfrm>
            <a:off x="353961" y="240973"/>
            <a:ext cx="5869858" cy="846386"/>
          </a:xfrm>
          <a:prstGeom prst="rect">
            <a:avLst/>
          </a:prstGeom>
          <a:noFill/>
        </p:spPr>
        <p:txBody>
          <a:bodyPr wrap="square" rtlCol="0">
            <a:spAutoFit/>
          </a:bodyPr>
          <a:lstStyle/>
          <a:p>
            <a:r>
              <a:rPr lang="en-US" sz="4900" spc="50" dirty="0">
                <a:latin typeface="Avenir Medium" panose="02000503020000020003" pitchFamily="2" charset="0"/>
              </a:rPr>
              <a:t>The Strategy (cont.)</a:t>
            </a:r>
            <a:endParaRPr lang="ru-RU" sz="4900" spc="50" dirty="0"/>
          </a:p>
        </p:txBody>
      </p:sp>
      <p:sp>
        <p:nvSpPr>
          <p:cNvPr id="13" name="TextBox 12">
            <a:extLst>
              <a:ext uri="{FF2B5EF4-FFF2-40B4-BE49-F238E27FC236}">
                <a16:creationId xmlns:a16="http://schemas.microsoft.com/office/drawing/2014/main" id="{98B0B4FF-EE46-4747-861B-9DE030B4864A}"/>
              </a:ext>
            </a:extLst>
          </p:cNvPr>
          <p:cNvSpPr txBox="1"/>
          <p:nvPr/>
        </p:nvSpPr>
        <p:spPr>
          <a:xfrm>
            <a:off x="7957172" y="6960351"/>
            <a:ext cx="570268" cy="415498"/>
          </a:xfrm>
          <a:prstGeom prst="rect">
            <a:avLst/>
          </a:prstGeom>
          <a:noFill/>
        </p:spPr>
        <p:txBody>
          <a:bodyPr wrap="square" rtlCol="0">
            <a:spAutoFit/>
          </a:bodyPr>
          <a:lstStyle/>
          <a:p>
            <a:r>
              <a:rPr lang="en" sz="2100" spc="100" dirty="0">
                <a:latin typeface="Avenir Medium" panose="02000503020000020003" pitchFamily="2" charset="0"/>
              </a:rPr>
              <a:t>07</a:t>
            </a:r>
            <a:endParaRPr lang="ru-RU" sz="2100" spc="100" dirty="0"/>
          </a:p>
        </p:txBody>
      </p:sp>
      <p:sp>
        <p:nvSpPr>
          <p:cNvPr id="15" name="TextBox 14">
            <a:extLst>
              <a:ext uri="{FF2B5EF4-FFF2-40B4-BE49-F238E27FC236}">
                <a16:creationId xmlns:a16="http://schemas.microsoft.com/office/drawing/2014/main" id="{F1EEFCA9-268D-BE44-84A8-7C7AE15981E5}"/>
              </a:ext>
            </a:extLst>
          </p:cNvPr>
          <p:cNvSpPr txBox="1"/>
          <p:nvPr/>
        </p:nvSpPr>
        <p:spPr>
          <a:xfrm>
            <a:off x="8615810" y="6993148"/>
            <a:ext cx="1787780" cy="349904"/>
          </a:xfrm>
          <a:prstGeom prst="rect">
            <a:avLst/>
          </a:prstGeom>
          <a:noFill/>
        </p:spPr>
        <p:txBody>
          <a:bodyPr wrap="square" rtlCol="0">
            <a:spAutoFit/>
          </a:bodyPr>
          <a:lstStyle/>
          <a:p>
            <a:pPr>
              <a:lnSpc>
                <a:spcPts val="950"/>
              </a:lnSpc>
            </a:pPr>
            <a:r>
              <a:rPr lang="en" sz="900" spc="50" dirty="0">
                <a:latin typeface="Avenir Medium" panose="02000503020000020003" pitchFamily="2" charset="0"/>
              </a:rPr>
              <a:t>Absolute Return</a:t>
            </a:r>
          </a:p>
          <a:p>
            <a:pPr>
              <a:lnSpc>
                <a:spcPts val="950"/>
              </a:lnSpc>
            </a:pPr>
            <a:r>
              <a:rPr lang="en" sz="900" spc="50" dirty="0">
                <a:latin typeface="Avenir Medium" panose="02000503020000020003" pitchFamily="2" charset="0"/>
              </a:rPr>
              <a:t>Quantitative Management</a:t>
            </a:r>
            <a:endParaRPr lang="ru-RU" sz="900" spc="50" dirty="0"/>
          </a:p>
        </p:txBody>
      </p:sp>
      <p:sp>
        <p:nvSpPr>
          <p:cNvPr id="16" name="TextBox 15">
            <a:extLst>
              <a:ext uri="{FF2B5EF4-FFF2-40B4-BE49-F238E27FC236}">
                <a16:creationId xmlns:a16="http://schemas.microsoft.com/office/drawing/2014/main" id="{85CE8772-B982-4C4B-89AD-DC702368F2EB}"/>
              </a:ext>
            </a:extLst>
          </p:cNvPr>
          <p:cNvSpPr txBox="1"/>
          <p:nvPr/>
        </p:nvSpPr>
        <p:spPr>
          <a:xfrm>
            <a:off x="130064" y="3003058"/>
            <a:ext cx="1101212" cy="385618"/>
          </a:xfrm>
          <a:prstGeom prst="rect">
            <a:avLst/>
          </a:prstGeom>
          <a:noFill/>
        </p:spPr>
        <p:txBody>
          <a:bodyPr wrap="square" rtlCol="0">
            <a:spAutoFit/>
          </a:bodyPr>
          <a:lstStyle/>
          <a:p>
            <a:pPr>
              <a:lnSpc>
                <a:spcPts val="2500"/>
              </a:lnSpc>
            </a:pPr>
            <a:r>
              <a:rPr lang="en" sz="1400" spc="50" dirty="0">
                <a:latin typeface="Avenir Medium" panose="02000503020000020003" pitchFamily="2" charset="0"/>
              </a:rPr>
              <a:t>Statistics</a:t>
            </a:r>
          </a:p>
        </p:txBody>
      </p:sp>
      <p:sp>
        <p:nvSpPr>
          <p:cNvPr id="17" name="Овал 18">
            <a:extLst>
              <a:ext uri="{FF2B5EF4-FFF2-40B4-BE49-F238E27FC236}">
                <a16:creationId xmlns:a16="http://schemas.microsoft.com/office/drawing/2014/main" id="{5174492A-F938-AE4C-B551-5B3B7EF6C683}"/>
              </a:ext>
            </a:extLst>
          </p:cNvPr>
          <p:cNvSpPr/>
          <p:nvPr/>
        </p:nvSpPr>
        <p:spPr>
          <a:xfrm>
            <a:off x="263961" y="2823058"/>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pic>
        <p:nvPicPr>
          <p:cNvPr id="25" name="Picture 24" descr="Table&#10;&#10;Description automatically generated">
            <a:extLst>
              <a:ext uri="{FF2B5EF4-FFF2-40B4-BE49-F238E27FC236}">
                <a16:creationId xmlns:a16="http://schemas.microsoft.com/office/drawing/2014/main" id="{693672F6-F8CC-E54D-9468-989F36E55114}"/>
              </a:ext>
            </a:extLst>
          </p:cNvPr>
          <p:cNvPicPr>
            <a:picLocks noChangeAspect="1"/>
          </p:cNvPicPr>
          <p:nvPr/>
        </p:nvPicPr>
        <p:blipFill>
          <a:blip r:embed="rId4"/>
          <a:stretch>
            <a:fillRect/>
          </a:stretch>
        </p:blipFill>
        <p:spPr>
          <a:xfrm>
            <a:off x="1360003" y="1186388"/>
            <a:ext cx="6360460" cy="6031632"/>
          </a:xfrm>
          <a:prstGeom prst="rect">
            <a:avLst/>
          </a:prstGeom>
        </p:spPr>
      </p:pic>
    </p:spTree>
    <p:extLst>
      <p:ext uri="{BB962C8B-B14F-4D97-AF65-F5344CB8AC3E}">
        <p14:creationId xmlns:p14="http://schemas.microsoft.com/office/powerpoint/2010/main" val="2205282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con&#10;&#10;Description automatically generated">
            <a:extLst>
              <a:ext uri="{FF2B5EF4-FFF2-40B4-BE49-F238E27FC236}">
                <a16:creationId xmlns:a16="http://schemas.microsoft.com/office/drawing/2014/main" id="{B16ABA40-ACDF-824B-9152-683971C61047}"/>
              </a:ext>
            </a:extLst>
          </p:cNvPr>
          <p:cNvPicPr>
            <a:picLocks noChangeAspect="1"/>
          </p:cNvPicPr>
          <p:nvPr/>
        </p:nvPicPr>
        <p:blipFill>
          <a:blip r:embed="rId2"/>
          <a:stretch>
            <a:fillRect/>
          </a:stretch>
        </p:blipFill>
        <p:spPr>
          <a:xfrm>
            <a:off x="1" y="-28886"/>
            <a:ext cx="10691812" cy="7617450"/>
          </a:xfrm>
          <a:prstGeom prst="rect">
            <a:avLst/>
          </a:prstGeom>
        </p:spPr>
      </p:pic>
      <p:sp>
        <p:nvSpPr>
          <p:cNvPr id="4" name="TextBox 3">
            <a:extLst>
              <a:ext uri="{FF2B5EF4-FFF2-40B4-BE49-F238E27FC236}">
                <a16:creationId xmlns:a16="http://schemas.microsoft.com/office/drawing/2014/main" id="{D787CBE1-5105-D848-ADFD-967FC92AE45E}"/>
              </a:ext>
            </a:extLst>
          </p:cNvPr>
          <p:cNvSpPr txBox="1"/>
          <p:nvPr/>
        </p:nvSpPr>
        <p:spPr>
          <a:xfrm>
            <a:off x="353961" y="240973"/>
            <a:ext cx="6560186" cy="846386"/>
          </a:xfrm>
          <a:prstGeom prst="rect">
            <a:avLst/>
          </a:prstGeom>
          <a:noFill/>
        </p:spPr>
        <p:txBody>
          <a:bodyPr wrap="square" rtlCol="0">
            <a:spAutoFit/>
          </a:bodyPr>
          <a:lstStyle/>
          <a:p>
            <a:r>
              <a:rPr lang="en-US" sz="4900" spc="50" dirty="0">
                <a:latin typeface="Avenir Medium" panose="02000503020000020003" pitchFamily="2" charset="0"/>
              </a:rPr>
              <a:t>French-</a:t>
            </a:r>
            <a:r>
              <a:rPr lang="en-US" sz="4900" spc="50" dirty="0" err="1">
                <a:latin typeface="Avenir Medium" panose="02000503020000020003" pitchFamily="2" charset="0"/>
              </a:rPr>
              <a:t>Fama</a:t>
            </a:r>
            <a:r>
              <a:rPr lang="en-US" sz="4900" spc="50" dirty="0">
                <a:latin typeface="Avenir Medium" panose="02000503020000020003" pitchFamily="2" charset="0"/>
              </a:rPr>
              <a:t> model</a:t>
            </a:r>
            <a:endParaRPr lang="ru-RU" sz="4900" spc="50" dirty="0"/>
          </a:p>
        </p:txBody>
      </p:sp>
      <p:pic>
        <p:nvPicPr>
          <p:cNvPr id="5" name="Рисунок 7">
            <a:extLst>
              <a:ext uri="{FF2B5EF4-FFF2-40B4-BE49-F238E27FC236}">
                <a16:creationId xmlns:a16="http://schemas.microsoft.com/office/drawing/2014/main" id="{0AD1410F-D4B6-4B44-BCC0-6DCA5985DE0A}"/>
              </a:ext>
            </a:extLst>
          </p:cNvPr>
          <p:cNvPicPr>
            <a:picLocks noChangeAspect="1"/>
          </p:cNvPicPr>
          <p:nvPr/>
        </p:nvPicPr>
        <p:blipFill>
          <a:blip r:embed="rId3"/>
          <a:stretch>
            <a:fillRect/>
          </a:stretch>
        </p:blipFill>
        <p:spPr>
          <a:xfrm>
            <a:off x="7908012" y="260637"/>
            <a:ext cx="2423457" cy="723267"/>
          </a:xfrm>
          <a:prstGeom prst="rect">
            <a:avLst/>
          </a:prstGeom>
        </p:spPr>
      </p:pic>
      <p:sp>
        <p:nvSpPr>
          <p:cNvPr id="6" name="TextBox 5">
            <a:extLst>
              <a:ext uri="{FF2B5EF4-FFF2-40B4-BE49-F238E27FC236}">
                <a16:creationId xmlns:a16="http://schemas.microsoft.com/office/drawing/2014/main" id="{C04A73CA-0EF6-9445-B4AE-F14AC4A08C18}"/>
              </a:ext>
            </a:extLst>
          </p:cNvPr>
          <p:cNvSpPr txBox="1"/>
          <p:nvPr/>
        </p:nvSpPr>
        <p:spPr>
          <a:xfrm>
            <a:off x="8527440" y="6993148"/>
            <a:ext cx="1787780" cy="349904"/>
          </a:xfrm>
          <a:prstGeom prst="rect">
            <a:avLst/>
          </a:prstGeom>
          <a:noFill/>
        </p:spPr>
        <p:txBody>
          <a:bodyPr wrap="square" rtlCol="0">
            <a:spAutoFit/>
          </a:bodyPr>
          <a:lstStyle/>
          <a:p>
            <a:pPr>
              <a:lnSpc>
                <a:spcPts val="950"/>
              </a:lnSpc>
            </a:pPr>
            <a:r>
              <a:rPr lang="en" sz="900" spc="50" dirty="0">
                <a:latin typeface="Avenir Medium" panose="02000503020000020003" pitchFamily="2" charset="0"/>
              </a:rPr>
              <a:t>Absolute Return</a:t>
            </a:r>
          </a:p>
          <a:p>
            <a:pPr>
              <a:lnSpc>
                <a:spcPts val="950"/>
              </a:lnSpc>
            </a:pPr>
            <a:r>
              <a:rPr lang="en" sz="900" spc="50" dirty="0">
                <a:latin typeface="Avenir Medium" panose="02000503020000020003" pitchFamily="2" charset="0"/>
              </a:rPr>
              <a:t>Quantitative Management</a:t>
            </a:r>
            <a:endParaRPr lang="ru-RU" sz="900" spc="50" dirty="0"/>
          </a:p>
        </p:txBody>
      </p:sp>
      <p:sp>
        <p:nvSpPr>
          <p:cNvPr id="7" name="TextBox 6">
            <a:extLst>
              <a:ext uri="{FF2B5EF4-FFF2-40B4-BE49-F238E27FC236}">
                <a16:creationId xmlns:a16="http://schemas.microsoft.com/office/drawing/2014/main" id="{90C884EF-148B-4A4B-9A8C-EA7E8C427CA1}"/>
              </a:ext>
            </a:extLst>
          </p:cNvPr>
          <p:cNvSpPr txBox="1"/>
          <p:nvPr/>
        </p:nvSpPr>
        <p:spPr>
          <a:xfrm>
            <a:off x="7957172" y="6960351"/>
            <a:ext cx="570268" cy="415498"/>
          </a:xfrm>
          <a:prstGeom prst="rect">
            <a:avLst/>
          </a:prstGeom>
          <a:noFill/>
        </p:spPr>
        <p:txBody>
          <a:bodyPr wrap="square" rtlCol="0">
            <a:spAutoFit/>
          </a:bodyPr>
          <a:lstStyle/>
          <a:p>
            <a:r>
              <a:rPr lang="en" sz="2100" spc="100" dirty="0">
                <a:latin typeface="Avenir Medium" panose="02000503020000020003" pitchFamily="2" charset="0"/>
              </a:rPr>
              <a:t>08</a:t>
            </a:r>
            <a:endParaRPr lang="ru-RU" sz="2100" spc="100" dirty="0"/>
          </a:p>
        </p:txBody>
      </p:sp>
      <p:sp>
        <p:nvSpPr>
          <p:cNvPr id="8" name="TextBox 7">
            <a:extLst>
              <a:ext uri="{FF2B5EF4-FFF2-40B4-BE49-F238E27FC236}">
                <a16:creationId xmlns:a16="http://schemas.microsoft.com/office/drawing/2014/main" id="{2C258643-5F2C-8E43-9396-F6F147D3376B}"/>
              </a:ext>
            </a:extLst>
          </p:cNvPr>
          <p:cNvSpPr txBox="1"/>
          <p:nvPr/>
        </p:nvSpPr>
        <p:spPr>
          <a:xfrm>
            <a:off x="132572" y="2872246"/>
            <a:ext cx="1212784" cy="350562"/>
          </a:xfrm>
          <a:prstGeom prst="rect">
            <a:avLst/>
          </a:prstGeom>
          <a:noFill/>
        </p:spPr>
        <p:txBody>
          <a:bodyPr wrap="square" rtlCol="0">
            <a:spAutoFit/>
          </a:bodyPr>
          <a:lstStyle/>
          <a:p>
            <a:pPr>
              <a:lnSpc>
                <a:spcPts val="2500"/>
              </a:lnSpc>
            </a:pPr>
            <a:r>
              <a:rPr lang="en" sz="1400" spc="50" dirty="0">
                <a:latin typeface="Avenir Medium" panose="02000503020000020003" pitchFamily="2" charset="0"/>
              </a:rPr>
              <a:t>Alpha, Beta</a:t>
            </a:r>
          </a:p>
        </p:txBody>
      </p:sp>
      <p:sp>
        <p:nvSpPr>
          <p:cNvPr id="9" name="Овал 20">
            <a:extLst>
              <a:ext uri="{FF2B5EF4-FFF2-40B4-BE49-F238E27FC236}">
                <a16:creationId xmlns:a16="http://schemas.microsoft.com/office/drawing/2014/main" id="{27488B8F-3A27-3642-A316-F2AB8379A17D}"/>
              </a:ext>
            </a:extLst>
          </p:cNvPr>
          <p:cNvSpPr/>
          <p:nvPr/>
        </p:nvSpPr>
        <p:spPr>
          <a:xfrm>
            <a:off x="387571" y="2633348"/>
            <a:ext cx="180000" cy="16363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pic>
        <p:nvPicPr>
          <p:cNvPr id="14" name="Picture 13" descr="Table&#10;&#10;Description automatically generated">
            <a:extLst>
              <a:ext uri="{FF2B5EF4-FFF2-40B4-BE49-F238E27FC236}">
                <a16:creationId xmlns:a16="http://schemas.microsoft.com/office/drawing/2014/main" id="{EFD7A5BF-A78D-E04E-B0BB-CD96FDEEFD44}"/>
              </a:ext>
            </a:extLst>
          </p:cNvPr>
          <p:cNvPicPr>
            <a:picLocks noChangeAspect="1"/>
          </p:cNvPicPr>
          <p:nvPr/>
        </p:nvPicPr>
        <p:blipFill>
          <a:blip r:embed="rId4"/>
          <a:stretch>
            <a:fillRect/>
          </a:stretch>
        </p:blipFill>
        <p:spPr>
          <a:xfrm>
            <a:off x="1477926" y="2166176"/>
            <a:ext cx="6297225" cy="2951001"/>
          </a:xfrm>
          <a:prstGeom prst="rect">
            <a:avLst/>
          </a:prstGeom>
        </p:spPr>
      </p:pic>
    </p:spTree>
    <p:extLst>
      <p:ext uri="{BB962C8B-B14F-4D97-AF65-F5344CB8AC3E}">
        <p14:creationId xmlns:p14="http://schemas.microsoft.com/office/powerpoint/2010/main" val="2323181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ED4905BD-516F-3348-B47E-7A078A55D14A}"/>
              </a:ext>
            </a:extLst>
          </p:cNvPr>
          <p:cNvPicPr>
            <a:picLocks noChangeAspect="1"/>
          </p:cNvPicPr>
          <p:nvPr/>
        </p:nvPicPr>
        <p:blipFill>
          <a:blip r:embed="rId2"/>
          <a:stretch>
            <a:fillRect/>
          </a:stretch>
        </p:blipFill>
        <p:spPr>
          <a:xfrm>
            <a:off x="0" y="240973"/>
            <a:ext cx="10914353" cy="7776000"/>
          </a:xfrm>
          <a:prstGeom prst="rect">
            <a:avLst/>
          </a:prstGeom>
        </p:spPr>
      </p:pic>
      <p:pic>
        <p:nvPicPr>
          <p:cNvPr id="8" name="Рисунок 7">
            <a:extLst>
              <a:ext uri="{FF2B5EF4-FFF2-40B4-BE49-F238E27FC236}">
                <a16:creationId xmlns:a16="http://schemas.microsoft.com/office/drawing/2014/main" id="{9FA09E76-7D5E-1243-B29B-12EEA0A05B9A}"/>
              </a:ext>
            </a:extLst>
          </p:cNvPr>
          <p:cNvPicPr>
            <a:picLocks noChangeAspect="1"/>
          </p:cNvPicPr>
          <p:nvPr/>
        </p:nvPicPr>
        <p:blipFill>
          <a:blip r:embed="rId3"/>
          <a:stretch>
            <a:fillRect/>
          </a:stretch>
        </p:blipFill>
        <p:spPr>
          <a:xfrm>
            <a:off x="7908012" y="260637"/>
            <a:ext cx="2423457" cy="723267"/>
          </a:xfrm>
          <a:prstGeom prst="rect">
            <a:avLst/>
          </a:prstGeom>
        </p:spPr>
      </p:pic>
      <p:sp>
        <p:nvSpPr>
          <p:cNvPr id="13" name="TextBox 12">
            <a:extLst>
              <a:ext uri="{FF2B5EF4-FFF2-40B4-BE49-F238E27FC236}">
                <a16:creationId xmlns:a16="http://schemas.microsoft.com/office/drawing/2014/main" id="{CD272F7A-DBDC-2F47-A6C2-987B89EB5EEF}"/>
              </a:ext>
            </a:extLst>
          </p:cNvPr>
          <p:cNvSpPr txBox="1"/>
          <p:nvPr/>
        </p:nvSpPr>
        <p:spPr>
          <a:xfrm>
            <a:off x="353961" y="240973"/>
            <a:ext cx="5869858" cy="846386"/>
          </a:xfrm>
          <a:prstGeom prst="rect">
            <a:avLst/>
          </a:prstGeom>
          <a:noFill/>
        </p:spPr>
        <p:txBody>
          <a:bodyPr wrap="square" rtlCol="0">
            <a:spAutoFit/>
          </a:bodyPr>
          <a:lstStyle/>
          <a:p>
            <a:r>
              <a:rPr lang="en-US" sz="4900" spc="50" dirty="0">
                <a:latin typeface="Avenir Medium" panose="02000503020000020003" pitchFamily="2" charset="0"/>
              </a:rPr>
              <a:t>Terms &amp; Fees</a:t>
            </a:r>
            <a:endParaRPr lang="ru-RU" sz="4900" spc="50" dirty="0"/>
          </a:p>
        </p:txBody>
      </p:sp>
      <p:sp>
        <p:nvSpPr>
          <p:cNvPr id="14" name="TextBox 13">
            <a:extLst>
              <a:ext uri="{FF2B5EF4-FFF2-40B4-BE49-F238E27FC236}">
                <a16:creationId xmlns:a16="http://schemas.microsoft.com/office/drawing/2014/main" id="{ECDA97D7-44FA-8D44-AD4E-0FC58AD718EC}"/>
              </a:ext>
            </a:extLst>
          </p:cNvPr>
          <p:cNvSpPr txBox="1"/>
          <p:nvPr/>
        </p:nvSpPr>
        <p:spPr>
          <a:xfrm>
            <a:off x="378181" y="1305173"/>
            <a:ext cx="1138656" cy="307777"/>
          </a:xfrm>
          <a:prstGeom prst="rect">
            <a:avLst/>
          </a:prstGeom>
          <a:noFill/>
        </p:spPr>
        <p:txBody>
          <a:bodyPr wrap="square" rtlCol="0">
            <a:spAutoFit/>
          </a:bodyPr>
          <a:lstStyle/>
          <a:p>
            <a:r>
              <a:rPr lang="en" sz="1400" spc="50" dirty="0">
                <a:latin typeface="Avenir Medium" panose="02000503020000020003" pitchFamily="2" charset="0"/>
              </a:rPr>
              <a:t>AUM band</a:t>
            </a:r>
            <a:endParaRPr lang="ru-RU" sz="1400" spc="50" dirty="0"/>
          </a:p>
        </p:txBody>
      </p:sp>
      <p:cxnSp>
        <p:nvCxnSpPr>
          <p:cNvPr id="17" name="Прямая соединительная линия 16">
            <a:extLst>
              <a:ext uri="{FF2B5EF4-FFF2-40B4-BE49-F238E27FC236}">
                <a16:creationId xmlns:a16="http://schemas.microsoft.com/office/drawing/2014/main" id="{C79C86FF-1FBC-B242-B34B-C26225C40583}"/>
              </a:ext>
            </a:extLst>
          </p:cNvPr>
          <p:cNvCxnSpPr>
            <a:cxnSpLocks/>
          </p:cNvCxnSpPr>
          <p:nvPr/>
        </p:nvCxnSpPr>
        <p:spPr>
          <a:xfrm>
            <a:off x="432620" y="1259307"/>
            <a:ext cx="7266038" cy="0"/>
          </a:xfrm>
          <a:prstGeom prst="line">
            <a:avLst/>
          </a:prstGeom>
        </p:spPr>
        <p:style>
          <a:lnRef idx="2">
            <a:schemeClr val="dk1"/>
          </a:lnRef>
          <a:fillRef idx="0">
            <a:schemeClr val="dk1"/>
          </a:fillRef>
          <a:effectRef idx="1">
            <a:schemeClr val="dk1"/>
          </a:effectRef>
          <a:fontRef idx="minor">
            <a:schemeClr val="tx1"/>
          </a:fontRef>
        </p:style>
      </p:cxnSp>
      <p:sp>
        <p:nvSpPr>
          <p:cNvPr id="22" name="Овал 21">
            <a:extLst>
              <a:ext uri="{FF2B5EF4-FFF2-40B4-BE49-F238E27FC236}">
                <a16:creationId xmlns:a16="http://schemas.microsoft.com/office/drawing/2014/main" id="{09FE090B-8A8A-C34C-8466-357510FA185F}"/>
              </a:ext>
            </a:extLst>
          </p:cNvPr>
          <p:cNvSpPr/>
          <p:nvPr/>
        </p:nvSpPr>
        <p:spPr>
          <a:xfrm>
            <a:off x="432620" y="4932898"/>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27" name="TextBox 26">
            <a:extLst>
              <a:ext uri="{FF2B5EF4-FFF2-40B4-BE49-F238E27FC236}">
                <a16:creationId xmlns:a16="http://schemas.microsoft.com/office/drawing/2014/main" id="{41856A99-E1D6-A04F-BBD9-BCD9530470EE}"/>
              </a:ext>
            </a:extLst>
          </p:cNvPr>
          <p:cNvSpPr txBox="1"/>
          <p:nvPr/>
        </p:nvSpPr>
        <p:spPr>
          <a:xfrm>
            <a:off x="8144540" y="6960351"/>
            <a:ext cx="570268" cy="415498"/>
          </a:xfrm>
          <a:prstGeom prst="rect">
            <a:avLst/>
          </a:prstGeom>
          <a:noFill/>
        </p:spPr>
        <p:txBody>
          <a:bodyPr wrap="square" rtlCol="0">
            <a:spAutoFit/>
          </a:bodyPr>
          <a:lstStyle/>
          <a:p>
            <a:r>
              <a:rPr lang="en" sz="2100" spc="100" dirty="0">
                <a:latin typeface="Avenir Medium" panose="02000503020000020003" pitchFamily="2" charset="0"/>
              </a:rPr>
              <a:t>09</a:t>
            </a:r>
            <a:endParaRPr lang="ru-RU" sz="2100" spc="100" dirty="0"/>
          </a:p>
        </p:txBody>
      </p:sp>
      <p:sp>
        <p:nvSpPr>
          <p:cNvPr id="28" name="TextBox 27">
            <a:extLst>
              <a:ext uri="{FF2B5EF4-FFF2-40B4-BE49-F238E27FC236}">
                <a16:creationId xmlns:a16="http://schemas.microsoft.com/office/drawing/2014/main" id="{01771B30-BCC6-D643-A045-BF536ACF7938}"/>
              </a:ext>
            </a:extLst>
          </p:cNvPr>
          <p:cNvSpPr txBox="1"/>
          <p:nvPr/>
        </p:nvSpPr>
        <p:spPr>
          <a:xfrm>
            <a:off x="8615810" y="6993148"/>
            <a:ext cx="1787780" cy="349904"/>
          </a:xfrm>
          <a:prstGeom prst="rect">
            <a:avLst/>
          </a:prstGeom>
          <a:noFill/>
        </p:spPr>
        <p:txBody>
          <a:bodyPr wrap="square" rtlCol="0">
            <a:spAutoFit/>
          </a:bodyPr>
          <a:lstStyle/>
          <a:p>
            <a:pPr>
              <a:lnSpc>
                <a:spcPts val="950"/>
              </a:lnSpc>
            </a:pPr>
            <a:r>
              <a:rPr lang="en" sz="900" spc="50" dirty="0">
                <a:latin typeface="Avenir Medium" panose="02000503020000020003" pitchFamily="2" charset="0"/>
              </a:rPr>
              <a:t>Absolute Return</a:t>
            </a:r>
          </a:p>
          <a:p>
            <a:pPr>
              <a:lnSpc>
                <a:spcPts val="950"/>
              </a:lnSpc>
            </a:pPr>
            <a:r>
              <a:rPr lang="en" sz="900" spc="50" dirty="0">
                <a:latin typeface="Avenir Medium" panose="02000503020000020003" pitchFamily="2" charset="0"/>
              </a:rPr>
              <a:t>Quantitative Management</a:t>
            </a:r>
            <a:endParaRPr lang="ru-RU" sz="900" spc="50" dirty="0"/>
          </a:p>
        </p:txBody>
      </p:sp>
      <p:sp>
        <p:nvSpPr>
          <p:cNvPr id="20" name="TextBox 19">
            <a:extLst>
              <a:ext uri="{FF2B5EF4-FFF2-40B4-BE49-F238E27FC236}">
                <a16:creationId xmlns:a16="http://schemas.microsoft.com/office/drawing/2014/main" id="{464E52A2-06D6-BC42-B08E-6382EB6DC98C}"/>
              </a:ext>
            </a:extLst>
          </p:cNvPr>
          <p:cNvSpPr txBox="1"/>
          <p:nvPr/>
        </p:nvSpPr>
        <p:spPr>
          <a:xfrm>
            <a:off x="4026893" y="1305831"/>
            <a:ext cx="1746225" cy="523220"/>
          </a:xfrm>
          <a:prstGeom prst="rect">
            <a:avLst/>
          </a:prstGeom>
          <a:noFill/>
        </p:spPr>
        <p:txBody>
          <a:bodyPr wrap="square" rtlCol="0">
            <a:spAutoFit/>
          </a:bodyPr>
          <a:lstStyle/>
          <a:p>
            <a:r>
              <a:rPr lang="en" sz="1400" spc="50" dirty="0">
                <a:latin typeface="Avenir Medium" panose="02000503020000020003" pitchFamily="2" charset="0"/>
              </a:rPr>
              <a:t>Management fee</a:t>
            </a:r>
          </a:p>
          <a:p>
            <a:r>
              <a:rPr lang="en" sz="1400" spc="50" dirty="0">
                <a:latin typeface="Avenir Medium" panose="02000503020000020003" pitchFamily="2" charset="0"/>
              </a:rPr>
              <a:t>rate (p.a.)</a:t>
            </a:r>
            <a:endParaRPr lang="ru-RU" sz="1400" spc="50" dirty="0"/>
          </a:p>
        </p:txBody>
      </p:sp>
      <p:sp>
        <p:nvSpPr>
          <p:cNvPr id="21" name="TextBox 20">
            <a:extLst>
              <a:ext uri="{FF2B5EF4-FFF2-40B4-BE49-F238E27FC236}">
                <a16:creationId xmlns:a16="http://schemas.microsoft.com/office/drawing/2014/main" id="{BDF8FA1C-B493-444C-852A-8A161AB2DDCD}"/>
              </a:ext>
            </a:extLst>
          </p:cNvPr>
          <p:cNvSpPr txBox="1"/>
          <p:nvPr/>
        </p:nvSpPr>
        <p:spPr>
          <a:xfrm>
            <a:off x="6276244" y="1310831"/>
            <a:ext cx="1541621" cy="523220"/>
          </a:xfrm>
          <a:prstGeom prst="rect">
            <a:avLst/>
          </a:prstGeom>
          <a:noFill/>
        </p:spPr>
        <p:txBody>
          <a:bodyPr wrap="square" rtlCol="0">
            <a:spAutoFit/>
          </a:bodyPr>
          <a:lstStyle/>
          <a:p>
            <a:r>
              <a:rPr lang="en" sz="1400" spc="50" dirty="0">
                <a:latin typeface="Avenir Medium" panose="02000503020000020003" pitchFamily="2" charset="0"/>
              </a:rPr>
              <a:t>Performance fee (p.a.)</a:t>
            </a:r>
            <a:endParaRPr lang="ru-RU" sz="1400" spc="50" dirty="0"/>
          </a:p>
        </p:txBody>
      </p:sp>
      <p:cxnSp>
        <p:nvCxnSpPr>
          <p:cNvPr id="29" name="Прямая соединительная линия 28">
            <a:extLst>
              <a:ext uri="{FF2B5EF4-FFF2-40B4-BE49-F238E27FC236}">
                <a16:creationId xmlns:a16="http://schemas.microsoft.com/office/drawing/2014/main" id="{9AAC1B1B-D5DC-2145-966F-4B29643F0A8F}"/>
              </a:ext>
            </a:extLst>
          </p:cNvPr>
          <p:cNvCxnSpPr>
            <a:cxnSpLocks/>
          </p:cNvCxnSpPr>
          <p:nvPr/>
        </p:nvCxnSpPr>
        <p:spPr>
          <a:xfrm>
            <a:off x="432620" y="1900805"/>
            <a:ext cx="7266038" cy="0"/>
          </a:xfrm>
          <a:prstGeom prst="line">
            <a:avLst/>
          </a:prstGeom>
        </p:spPr>
        <p:style>
          <a:lnRef idx="2">
            <a:schemeClr val="dk1"/>
          </a:lnRef>
          <a:fillRef idx="0">
            <a:schemeClr val="dk1"/>
          </a:fillRef>
          <a:effectRef idx="1">
            <a:schemeClr val="dk1"/>
          </a:effectRef>
          <a:fontRef idx="minor">
            <a:schemeClr val="tx1"/>
          </a:fontRef>
        </p:style>
      </p:cxnSp>
      <p:cxnSp>
        <p:nvCxnSpPr>
          <p:cNvPr id="31" name="Прямая соединительная линия 30">
            <a:extLst>
              <a:ext uri="{FF2B5EF4-FFF2-40B4-BE49-F238E27FC236}">
                <a16:creationId xmlns:a16="http://schemas.microsoft.com/office/drawing/2014/main" id="{BD3CCBE8-E6E8-5643-AEC7-D46078A17A8F}"/>
              </a:ext>
            </a:extLst>
          </p:cNvPr>
          <p:cNvCxnSpPr>
            <a:cxnSpLocks/>
          </p:cNvCxnSpPr>
          <p:nvPr/>
        </p:nvCxnSpPr>
        <p:spPr>
          <a:xfrm>
            <a:off x="432620" y="4619857"/>
            <a:ext cx="7266038" cy="0"/>
          </a:xfrm>
          <a:prstGeom prst="line">
            <a:avLst/>
          </a:prstGeom>
        </p:spPr>
        <p:style>
          <a:lnRef idx="2">
            <a:schemeClr val="dk1"/>
          </a:lnRef>
          <a:fillRef idx="0">
            <a:schemeClr val="dk1"/>
          </a:fillRef>
          <a:effectRef idx="1">
            <a:schemeClr val="dk1"/>
          </a:effectRef>
          <a:fontRef idx="minor">
            <a:schemeClr val="tx1"/>
          </a:fontRef>
        </p:style>
      </p:cxnSp>
      <p:sp>
        <p:nvSpPr>
          <p:cNvPr id="32" name="TextBox 31">
            <a:extLst>
              <a:ext uri="{FF2B5EF4-FFF2-40B4-BE49-F238E27FC236}">
                <a16:creationId xmlns:a16="http://schemas.microsoft.com/office/drawing/2014/main" id="{A706A299-223C-C848-880F-DA91B4B13B7F}"/>
              </a:ext>
            </a:extLst>
          </p:cNvPr>
          <p:cNvSpPr txBox="1"/>
          <p:nvPr/>
        </p:nvSpPr>
        <p:spPr>
          <a:xfrm>
            <a:off x="985506" y="4836415"/>
            <a:ext cx="2735890" cy="415498"/>
          </a:xfrm>
          <a:prstGeom prst="rect">
            <a:avLst/>
          </a:prstGeom>
          <a:noFill/>
        </p:spPr>
        <p:txBody>
          <a:bodyPr wrap="square" rtlCol="0">
            <a:spAutoFit/>
          </a:bodyPr>
          <a:lstStyle/>
          <a:p>
            <a:r>
              <a:rPr lang="en" sz="2100" dirty="0">
                <a:latin typeface="Avenir Medium" panose="02000503020000020003" pitchFamily="2" charset="0"/>
              </a:rPr>
              <a:t>Returns after all fees</a:t>
            </a:r>
            <a:endParaRPr lang="ru-RU" sz="2100" dirty="0"/>
          </a:p>
        </p:txBody>
      </p:sp>
      <p:sp>
        <p:nvSpPr>
          <p:cNvPr id="33" name="TextBox 32">
            <a:extLst>
              <a:ext uri="{FF2B5EF4-FFF2-40B4-BE49-F238E27FC236}">
                <a16:creationId xmlns:a16="http://schemas.microsoft.com/office/drawing/2014/main" id="{ACFF2F58-69CA-AA43-9D44-3950712CF0BE}"/>
              </a:ext>
            </a:extLst>
          </p:cNvPr>
          <p:cNvSpPr txBox="1"/>
          <p:nvPr/>
        </p:nvSpPr>
        <p:spPr>
          <a:xfrm>
            <a:off x="378181" y="1920345"/>
            <a:ext cx="2308059" cy="1490408"/>
          </a:xfrm>
          <a:prstGeom prst="rect">
            <a:avLst/>
          </a:prstGeom>
          <a:noFill/>
        </p:spPr>
        <p:txBody>
          <a:bodyPr wrap="square" rtlCol="0">
            <a:spAutoFit/>
          </a:bodyPr>
          <a:lstStyle/>
          <a:p>
            <a:pPr>
              <a:lnSpc>
                <a:spcPts val="2800"/>
              </a:lnSpc>
            </a:pPr>
            <a:r>
              <a:rPr lang="en" sz="1400" spc="50" dirty="0">
                <a:latin typeface="Avenir Medium" panose="02000503020000020003" pitchFamily="2" charset="0"/>
              </a:rPr>
              <a:t>Up to $1’000’000</a:t>
            </a:r>
          </a:p>
          <a:p>
            <a:pPr>
              <a:lnSpc>
                <a:spcPts val="2800"/>
              </a:lnSpc>
            </a:pPr>
            <a:r>
              <a:rPr lang="en" sz="1400" spc="50" dirty="0">
                <a:latin typeface="Avenir Medium" panose="02000503020000020003" pitchFamily="2" charset="0"/>
              </a:rPr>
              <a:t>$1’000’000 - $3’000’000</a:t>
            </a:r>
          </a:p>
          <a:p>
            <a:pPr>
              <a:lnSpc>
                <a:spcPts val="2800"/>
              </a:lnSpc>
            </a:pPr>
            <a:r>
              <a:rPr lang="en" sz="1400" spc="50" dirty="0">
                <a:latin typeface="Avenir Medium" panose="02000503020000020003" pitchFamily="2" charset="0"/>
              </a:rPr>
              <a:t>$3’000’000 - $5’000’000</a:t>
            </a:r>
          </a:p>
          <a:p>
            <a:pPr>
              <a:lnSpc>
                <a:spcPts val="2800"/>
              </a:lnSpc>
            </a:pPr>
            <a:r>
              <a:rPr lang="en" sz="1400" spc="50" dirty="0">
                <a:latin typeface="Avenir Medium" panose="02000503020000020003" pitchFamily="2" charset="0"/>
              </a:rPr>
              <a:t>Above $5’000’000</a:t>
            </a:r>
            <a:endParaRPr lang="ru-RU" sz="1400" spc="50" dirty="0"/>
          </a:p>
        </p:txBody>
      </p:sp>
      <p:sp>
        <p:nvSpPr>
          <p:cNvPr id="34" name="TextBox 33">
            <a:extLst>
              <a:ext uri="{FF2B5EF4-FFF2-40B4-BE49-F238E27FC236}">
                <a16:creationId xmlns:a16="http://schemas.microsoft.com/office/drawing/2014/main" id="{CAE001E5-EB42-1F45-8CD2-66A41EFF9053}"/>
              </a:ext>
            </a:extLst>
          </p:cNvPr>
          <p:cNvSpPr txBox="1"/>
          <p:nvPr/>
        </p:nvSpPr>
        <p:spPr>
          <a:xfrm>
            <a:off x="4050142" y="1920345"/>
            <a:ext cx="917066" cy="1490408"/>
          </a:xfrm>
          <a:prstGeom prst="rect">
            <a:avLst/>
          </a:prstGeom>
          <a:noFill/>
        </p:spPr>
        <p:txBody>
          <a:bodyPr wrap="square" rtlCol="0">
            <a:spAutoFit/>
          </a:bodyPr>
          <a:lstStyle/>
          <a:p>
            <a:pPr>
              <a:lnSpc>
                <a:spcPts val="2800"/>
              </a:lnSpc>
            </a:pPr>
            <a:r>
              <a:rPr lang="en" sz="1400" spc="50" dirty="0">
                <a:latin typeface="Avenir Medium" panose="02000503020000020003" pitchFamily="2" charset="0"/>
              </a:rPr>
              <a:t>1.00%</a:t>
            </a:r>
          </a:p>
          <a:p>
            <a:pPr>
              <a:lnSpc>
                <a:spcPts val="2800"/>
              </a:lnSpc>
            </a:pPr>
            <a:r>
              <a:rPr lang="en" sz="1400" spc="50" dirty="0">
                <a:latin typeface="Avenir Medium" panose="02000503020000020003" pitchFamily="2" charset="0"/>
              </a:rPr>
              <a:t>0.85%</a:t>
            </a:r>
          </a:p>
          <a:p>
            <a:pPr>
              <a:lnSpc>
                <a:spcPts val="2800"/>
              </a:lnSpc>
            </a:pPr>
            <a:r>
              <a:rPr lang="en" sz="1400" spc="50" dirty="0">
                <a:latin typeface="Avenir Medium" panose="02000503020000020003" pitchFamily="2" charset="0"/>
              </a:rPr>
              <a:t>0.70%</a:t>
            </a:r>
          </a:p>
          <a:p>
            <a:pPr>
              <a:lnSpc>
                <a:spcPts val="2800"/>
              </a:lnSpc>
            </a:pPr>
            <a:r>
              <a:rPr lang="en" sz="1400" spc="50" dirty="0">
                <a:latin typeface="Avenir Medium" panose="02000503020000020003" pitchFamily="2" charset="0"/>
              </a:rPr>
              <a:t>0.55%</a:t>
            </a:r>
            <a:endParaRPr lang="ru-RU" sz="1400" spc="50" dirty="0"/>
          </a:p>
        </p:txBody>
      </p:sp>
      <p:sp>
        <p:nvSpPr>
          <p:cNvPr id="35" name="TextBox 34">
            <a:extLst>
              <a:ext uri="{FF2B5EF4-FFF2-40B4-BE49-F238E27FC236}">
                <a16:creationId xmlns:a16="http://schemas.microsoft.com/office/drawing/2014/main" id="{90BFCAC5-1B13-454A-B42A-39A643F11115}"/>
              </a:ext>
            </a:extLst>
          </p:cNvPr>
          <p:cNvSpPr txBox="1"/>
          <p:nvPr/>
        </p:nvSpPr>
        <p:spPr>
          <a:xfrm>
            <a:off x="6294243" y="1920345"/>
            <a:ext cx="917066" cy="1490408"/>
          </a:xfrm>
          <a:prstGeom prst="rect">
            <a:avLst/>
          </a:prstGeom>
          <a:noFill/>
        </p:spPr>
        <p:txBody>
          <a:bodyPr wrap="square" rtlCol="0">
            <a:spAutoFit/>
          </a:bodyPr>
          <a:lstStyle/>
          <a:p>
            <a:pPr>
              <a:lnSpc>
                <a:spcPts val="2800"/>
              </a:lnSpc>
            </a:pPr>
            <a:r>
              <a:rPr lang="en" sz="1400" spc="50" dirty="0">
                <a:latin typeface="Avenir Medium" panose="02000503020000020003" pitchFamily="2" charset="0"/>
              </a:rPr>
              <a:t>20.0%</a:t>
            </a:r>
          </a:p>
          <a:p>
            <a:pPr>
              <a:lnSpc>
                <a:spcPts val="2800"/>
              </a:lnSpc>
            </a:pPr>
            <a:r>
              <a:rPr lang="en" sz="1400" spc="50" dirty="0">
                <a:latin typeface="Avenir Medium" panose="02000503020000020003" pitchFamily="2" charset="0"/>
              </a:rPr>
              <a:t>18.5%</a:t>
            </a:r>
          </a:p>
          <a:p>
            <a:pPr>
              <a:lnSpc>
                <a:spcPts val="2800"/>
              </a:lnSpc>
            </a:pPr>
            <a:r>
              <a:rPr lang="en" sz="1400" spc="50" dirty="0">
                <a:latin typeface="Avenir Medium" panose="02000503020000020003" pitchFamily="2" charset="0"/>
              </a:rPr>
              <a:t>17.0%</a:t>
            </a:r>
          </a:p>
          <a:p>
            <a:pPr>
              <a:lnSpc>
                <a:spcPts val="2800"/>
              </a:lnSpc>
            </a:pPr>
            <a:r>
              <a:rPr lang="en" sz="1400" spc="50" dirty="0">
                <a:latin typeface="Avenir Medium" panose="02000503020000020003" pitchFamily="2" charset="0"/>
              </a:rPr>
              <a:t>15.5%</a:t>
            </a:r>
            <a:endParaRPr lang="ru-RU" sz="1400" spc="50" dirty="0"/>
          </a:p>
        </p:txBody>
      </p:sp>
      <p:sp>
        <p:nvSpPr>
          <p:cNvPr id="36" name="TextBox 35">
            <a:extLst>
              <a:ext uri="{FF2B5EF4-FFF2-40B4-BE49-F238E27FC236}">
                <a16:creationId xmlns:a16="http://schemas.microsoft.com/office/drawing/2014/main" id="{4296D188-C8AB-E149-951A-EA4A45FBCCAD}"/>
              </a:ext>
            </a:extLst>
          </p:cNvPr>
          <p:cNvSpPr txBox="1"/>
          <p:nvPr/>
        </p:nvSpPr>
        <p:spPr>
          <a:xfrm>
            <a:off x="378181" y="3395969"/>
            <a:ext cx="2735666" cy="414472"/>
          </a:xfrm>
          <a:prstGeom prst="rect">
            <a:avLst/>
          </a:prstGeom>
          <a:noFill/>
        </p:spPr>
        <p:txBody>
          <a:bodyPr wrap="square" rtlCol="0">
            <a:spAutoFit/>
          </a:bodyPr>
          <a:lstStyle/>
          <a:p>
            <a:pPr>
              <a:lnSpc>
                <a:spcPts val="2800"/>
              </a:lnSpc>
            </a:pPr>
            <a:r>
              <a:rPr lang="en" sz="1400" b="1" spc="50" dirty="0">
                <a:latin typeface="Avenir Heavy" panose="02000503020000020003" pitchFamily="2" charset="0"/>
              </a:rPr>
              <a:t>Hurdle rate </a:t>
            </a:r>
            <a:r>
              <a:rPr lang="en" sz="1400" spc="50" dirty="0">
                <a:latin typeface="Avenir Medium" panose="02000503020000020003" pitchFamily="2" charset="0"/>
              </a:rPr>
              <a:t>is 5% p.a. </a:t>
            </a:r>
          </a:p>
        </p:txBody>
      </p:sp>
      <p:sp>
        <p:nvSpPr>
          <p:cNvPr id="37" name="TextBox 36">
            <a:extLst>
              <a:ext uri="{FF2B5EF4-FFF2-40B4-BE49-F238E27FC236}">
                <a16:creationId xmlns:a16="http://schemas.microsoft.com/office/drawing/2014/main" id="{EFE5B097-C9EB-C044-B595-8FA1D7A390A7}"/>
              </a:ext>
            </a:extLst>
          </p:cNvPr>
          <p:cNvSpPr txBox="1"/>
          <p:nvPr/>
        </p:nvSpPr>
        <p:spPr>
          <a:xfrm>
            <a:off x="371744" y="3656628"/>
            <a:ext cx="8648270" cy="414472"/>
          </a:xfrm>
          <a:prstGeom prst="rect">
            <a:avLst/>
          </a:prstGeom>
          <a:noFill/>
        </p:spPr>
        <p:txBody>
          <a:bodyPr wrap="square" rtlCol="0">
            <a:spAutoFit/>
          </a:bodyPr>
          <a:lstStyle/>
          <a:p>
            <a:pPr>
              <a:lnSpc>
                <a:spcPts val="2800"/>
              </a:lnSpc>
            </a:pPr>
            <a:r>
              <a:rPr lang="en" sz="1200" spc="50" dirty="0">
                <a:latin typeface="Avenir Medium" panose="02000503020000020003" pitchFamily="2" charset="0"/>
              </a:rPr>
              <a:t>(Example: if annual return is 21% p.a., then the performance equals to 20%-5%=16% p.a.)</a:t>
            </a:r>
          </a:p>
        </p:txBody>
      </p:sp>
      <p:sp>
        <p:nvSpPr>
          <p:cNvPr id="38" name="TextBox 37">
            <a:extLst>
              <a:ext uri="{FF2B5EF4-FFF2-40B4-BE49-F238E27FC236}">
                <a16:creationId xmlns:a16="http://schemas.microsoft.com/office/drawing/2014/main" id="{122331F9-56BE-1F47-9750-B7C557767FE3}"/>
              </a:ext>
            </a:extLst>
          </p:cNvPr>
          <p:cNvSpPr txBox="1"/>
          <p:nvPr/>
        </p:nvSpPr>
        <p:spPr>
          <a:xfrm>
            <a:off x="378181" y="4078438"/>
            <a:ext cx="3904518" cy="414472"/>
          </a:xfrm>
          <a:prstGeom prst="rect">
            <a:avLst/>
          </a:prstGeom>
          <a:noFill/>
        </p:spPr>
        <p:txBody>
          <a:bodyPr wrap="square" rtlCol="0">
            <a:spAutoFit/>
          </a:bodyPr>
          <a:lstStyle/>
          <a:p>
            <a:pPr>
              <a:lnSpc>
                <a:spcPts val="2800"/>
              </a:lnSpc>
            </a:pPr>
            <a:r>
              <a:rPr lang="en" sz="1400" b="1" spc="50" dirty="0">
                <a:latin typeface="Avenir Heavy" panose="02000503020000020003" pitchFamily="2" charset="0"/>
              </a:rPr>
              <a:t>Minimum investment </a:t>
            </a:r>
            <a:r>
              <a:rPr lang="en" sz="1400" spc="50" dirty="0">
                <a:latin typeface="Avenir Medium" panose="02000503020000020003" pitchFamily="2" charset="0"/>
              </a:rPr>
              <a:t>is 100,000 USD</a:t>
            </a:r>
          </a:p>
        </p:txBody>
      </p:sp>
      <p:sp>
        <p:nvSpPr>
          <p:cNvPr id="39" name="TextBox 38">
            <a:extLst>
              <a:ext uri="{FF2B5EF4-FFF2-40B4-BE49-F238E27FC236}">
                <a16:creationId xmlns:a16="http://schemas.microsoft.com/office/drawing/2014/main" id="{4B5D950E-F0DD-1246-9DBA-0C025CCDE43C}"/>
              </a:ext>
            </a:extLst>
          </p:cNvPr>
          <p:cNvSpPr txBox="1"/>
          <p:nvPr/>
        </p:nvSpPr>
        <p:spPr>
          <a:xfrm>
            <a:off x="3524551" y="4730903"/>
            <a:ext cx="2992487" cy="406906"/>
          </a:xfrm>
          <a:prstGeom prst="rect">
            <a:avLst/>
          </a:prstGeom>
          <a:noFill/>
        </p:spPr>
        <p:txBody>
          <a:bodyPr wrap="square" rtlCol="0">
            <a:spAutoFit/>
          </a:bodyPr>
          <a:lstStyle/>
          <a:p>
            <a:pPr>
              <a:lnSpc>
                <a:spcPts val="2800"/>
              </a:lnSpc>
            </a:pPr>
            <a:r>
              <a:rPr lang="en" sz="1200" spc="50" dirty="0">
                <a:latin typeface="Avenir Medium" panose="02000503020000020003" pitchFamily="2" charset="0"/>
              </a:rPr>
              <a:t>actual results, non-audited, in USD</a:t>
            </a:r>
          </a:p>
        </p:txBody>
      </p:sp>
      <p:pic>
        <p:nvPicPr>
          <p:cNvPr id="9" name="Picture 8" descr="A picture containing table&#10;&#10;Description automatically generated">
            <a:extLst>
              <a:ext uri="{FF2B5EF4-FFF2-40B4-BE49-F238E27FC236}">
                <a16:creationId xmlns:a16="http://schemas.microsoft.com/office/drawing/2014/main" id="{B7241C34-232A-C94E-A020-8E9498E41EED}"/>
              </a:ext>
            </a:extLst>
          </p:cNvPr>
          <p:cNvPicPr>
            <a:picLocks noChangeAspect="1"/>
          </p:cNvPicPr>
          <p:nvPr/>
        </p:nvPicPr>
        <p:blipFill>
          <a:blip r:embed="rId4"/>
          <a:stretch>
            <a:fillRect/>
          </a:stretch>
        </p:blipFill>
        <p:spPr>
          <a:xfrm>
            <a:off x="378181" y="5470969"/>
            <a:ext cx="7766359" cy="1091079"/>
          </a:xfrm>
          <a:prstGeom prst="rect">
            <a:avLst/>
          </a:prstGeom>
        </p:spPr>
      </p:pic>
    </p:spTree>
    <p:extLst>
      <p:ext uri="{BB962C8B-B14F-4D97-AF65-F5344CB8AC3E}">
        <p14:creationId xmlns:p14="http://schemas.microsoft.com/office/powerpoint/2010/main" val="2563483662"/>
      </p:ext>
    </p:extLst>
  </p:cSld>
  <p:clrMapOvr>
    <a:masterClrMapping/>
  </p:clrMapOvr>
</p:sld>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1765</TotalTime>
  <Words>1547</Words>
  <Application>Microsoft Macintosh PowerPoint</Application>
  <PresentationFormat>Custom</PresentationFormat>
  <Paragraphs>132</Paragraphs>
  <Slides>11</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vt:i4>
      </vt:variant>
    </vt:vector>
  </HeadingPairs>
  <TitlesOfParts>
    <vt:vector size="22" baseType="lpstr">
      <vt:lpstr>Arial</vt:lpstr>
      <vt:lpstr>Avenir</vt:lpstr>
      <vt:lpstr>Avenir Book</vt:lpstr>
      <vt:lpstr>Avenir Heavy</vt:lpstr>
      <vt:lpstr>Avenir Medium</vt:lpstr>
      <vt:lpstr>Avenir Medium Oblique</vt:lpstr>
      <vt:lpstr>Avenir Next</vt:lpstr>
      <vt:lpstr>Avenir Oblique</vt:lpstr>
      <vt:lpstr>Calibri</vt:lpstr>
      <vt:lpstr>Calibri Light</vt:lpstr>
      <vt:lpstr>Тема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Ilya Kashkovskiy</dc:creator>
  <cp:lastModifiedBy>Александр Семеняка</cp:lastModifiedBy>
  <cp:revision>45</cp:revision>
  <dcterms:created xsi:type="dcterms:W3CDTF">2021-02-11T05:09:30Z</dcterms:created>
  <dcterms:modified xsi:type="dcterms:W3CDTF">2021-03-13T16:34:56Z</dcterms:modified>
</cp:coreProperties>
</file>